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6.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87" r:id="rId3"/>
    <p:sldMasterId id="2147483727" r:id="rId4"/>
    <p:sldMasterId id="2147483764" r:id="rId5"/>
    <p:sldMasterId id="2147483819" r:id="rId6"/>
    <p:sldMasterId id="2147483845" r:id="rId7"/>
  </p:sldMasterIdLst>
  <p:notesMasterIdLst>
    <p:notesMasterId r:id="rId73"/>
  </p:notesMasterIdLst>
  <p:sldIdLst>
    <p:sldId id="2076137761" r:id="rId8"/>
    <p:sldId id="2076137762" r:id="rId9"/>
    <p:sldId id="2076137763" r:id="rId10"/>
    <p:sldId id="259" r:id="rId11"/>
    <p:sldId id="2076136817" r:id="rId12"/>
    <p:sldId id="2946" r:id="rId13"/>
    <p:sldId id="4518" r:id="rId14"/>
    <p:sldId id="4549" r:id="rId15"/>
    <p:sldId id="4550" r:id="rId16"/>
    <p:sldId id="4525" r:id="rId17"/>
    <p:sldId id="4564" r:id="rId18"/>
    <p:sldId id="4552" r:id="rId19"/>
    <p:sldId id="368" r:id="rId20"/>
    <p:sldId id="4521" r:id="rId21"/>
    <p:sldId id="4553" r:id="rId22"/>
    <p:sldId id="4554" r:id="rId23"/>
    <p:sldId id="4555" r:id="rId24"/>
    <p:sldId id="4513" r:id="rId25"/>
    <p:sldId id="4557" r:id="rId26"/>
    <p:sldId id="4522" r:id="rId27"/>
    <p:sldId id="4560" r:id="rId28"/>
    <p:sldId id="4561" r:id="rId29"/>
    <p:sldId id="4562" r:id="rId30"/>
    <p:sldId id="4527" r:id="rId31"/>
    <p:sldId id="4526" r:id="rId32"/>
    <p:sldId id="4563" r:id="rId33"/>
    <p:sldId id="2043" r:id="rId34"/>
    <p:sldId id="2044" r:id="rId35"/>
    <p:sldId id="2046" r:id="rId36"/>
    <p:sldId id="2047" r:id="rId37"/>
    <p:sldId id="2048" r:id="rId38"/>
    <p:sldId id="2049" r:id="rId39"/>
    <p:sldId id="2050" r:id="rId40"/>
    <p:sldId id="2051" r:id="rId41"/>
    <p:sldId id="2052" r:id="rId42"/>
    <p:sldId id="2053" r:id="rId43"/>
    <p:sldId id="1555" r:id="rId44"/>
    <p:sldId id="1526" r:id="rId45"/>
    <p:sldId id="2076137771" r:id="rId46"/>
    <p:sldId id="8460" r:id="rId47"/>
    <p:sldId id="1856" r:id="rId48"/>
    <p:sldId id="8466" r:id="rId49"/>
    <p:sldId id="8467" r:id="rId50"/>
    <p:sldId id="1851" r:id="rId51"/>
    <p:sldId id="1852" r:id="rId52"/>
    <p:sldId id="1853" r:id="rId53"/>
    <p:sldId id="1857" r:id="rId54"/>
    <p:sldId id="1860" r:id="rId55"/>
    <p:sldId id="8461" r:id="rId56"/>
    <p:sldId id="8464" r:id="rId57"/>
    <p:sldId id="319" r:id="rId58"/>
    <p:sldId id="8570" r:id="rId59"/>
    <p:sldId id="327" r:id="rId60"/>
    <p:sldId id="8571" r:id="rId61"/>
    <p:sldId id="8469" r:id="rId62"/>
    <p:sldId id="8479" r:id="rId63"/>
    <p:sldId id="2991" r:id="rId64"/>
    <p:sldId id="299" r:id="rId65"/>
    <p:sldId id="285" r:id="rId66"/>
    <p:sldId id="286" r:id="rId67"/>
    <p:sldId id="287" r:id="rId68"/>
    <p:sldId id="2076137770" r:id="rId69"/>
    <p:sldId id="328" r:id="rId70"/>
    <p:sldId id="2076137769" r:id="rId71"/>
    <p:sldId id="2076137531"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2" autoAdjust="0"/>
    <p:restoredTop sz="89429" autoAdjust="0"/>
  </p:normalViewPr>
  <p:slideViewPr>
    <p:cSldViewPr snapToGrid="0">
      <p:cViewPr varScale="1">
        <p:scale>
          <a:sx n="57" d="100"/>
          <a:sy n="57" d="100"/>
        </p:scale>
        <p:origin x="9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chemeClr val="bg1">
            <a:lumMod val="65000"/>
          </a:schemeClr>
        </a:solidFill>
        <a:ln>
          <a:solidFill>
            <a:schemeClr val="bg1">
              <a:lumMod val="65000"/>
            </a:schemeClr>
          </a:solidFill>
        </a:ln>
      </dgm:spPr>
      <dgm:t>
        <a:bodyPr/>
        <a:lstStyle/>
        <a:p>
          <a:r>
            <a:rPr lang="en-AU" sz="1100" dirty="0"/>
            <a:t>Day 1 </a:t>
          </a:r>
        </a:p>
        <a:p>
          <a:r>
            <a:rPr lang="en-US" sz="1100" dirty="0"/>
            <a:t>Empowering Everyone with Power Platform – From CEO to Frontline Workers</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050" dirty="0"/>
            <a:t>Introduction to Power Platform</a:t>
          </a:r>
          <a:endParaRPr lang="en-AU" sz="105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US" sz="1100" dirty="0"/>
            <a:t>Power Packed Day with Power Canvas Apps</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Introduction to PowerApps</a:t>
          </a:r>
          <a:endParaRPr lang="en-AU" sz="105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US" sz="1100" dirty="0"/>
            <a:t>Power Packed Day with Power Model Driven Apps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050" dirty="0"/>
            <a:t>Let’s talk about data</a:t>
          </a:r>
          <a:endParaRPr lang="en-AU" sz="105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Power Packed Day with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050" dirty="0"/>
            <a:t>Introduction</a:t>
          </a:r>
          <a:endParaRPr lang="en-AU" sz="105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5</a:t>
          </a:r>
        </a:p>
        <a:p>
          <a:r>
            <a:rPr lang="en-US" sz="1100" dirty="0"/>
            <a:t>Power Packed Day with Power Virtual Agents</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150000"/>
            </a:lnSpc>
            <a:buFont typeface="Wingdings" panose="05000000000000000000" pitchFamily="2" charset="2"/>
            <a:buChar char="ü"/>
          </a:pPr>
          <a:r>
            <a:rPr lang="en-GB" sz="1050" dirty="0"/>
            <a:t>Introduction</a:t>
          </a:r>
          <a:endParaRPr lang="en-AU" sz="105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05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05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05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0CF6FF1F-C08F-4FC3-A083-8DE69E9808EC}">
      <dgm:prSet custT="1"/>
      <dgm:spPr/>
      <dgm:t>
        <a:bodyPr/>
        <a:lstStyle/>
        <a:p>
          <a:pPr>
            <a:lnSpc>
              <a:spcPct val="150000"/>
            </a:lnSpc>
            <a:buFont typeface="Wingdings" panose="05000000000000000000" pitchFamily="2" charset="2"/>
            <a:buChar char="ü"/>
          </a:pPr>
          <a:r>
            <a:rPr lang="en-GB" sz="1050" dirty="0"/>
            <a:t>Demo</a:t>
          </a:r>
        </a:p>
      </dgm:t>
    </dgm:pt>
    <dgm:pt modelId="{E2C68DD5-0B4D-46BB-8703-7E6E04774A00}" type="parTrans" cxnId="{B4E214AA-5BD0-42F3-AC2F-CDAC373FF126}">
      <dgm:prSet/>
      <dgm:spPr/>
      <dgm:t>
        <a:bodyPr/>
        <a:lstStyle/>
        <a:p>
          <a:endParaRPr lang="en-GB"/>
        </a:p>
      </dgm:t>
    </dgm:pt>
    <dgm:pt modelId="{69BB4931-D0E5-4586-B4A7-B24CFD9DD6C0}" type="sibTrans" cxnId="{B4E214AA-5BD0-42F3-AC2F-CDAC373FF126}">
      <dgm:prSet/>
      <dgm:spPr/>
      <dgm:t>
        <a:bodyPr/>
        <a:lstStyle/>
        <a:p>
          <a:endParaRPr lang="en-GB"/>
        </a:p>
      </dgm:t>
    </dgm:pt>
    <dgm:pt modelId="{C47DCC52-C300-40AF-9DEB-E62FF0771B0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Benefits of PowerApps</a:t>
          </a:r>
        </a:p>
      </dgm:t>
    </dgm:pt>
    <dgm:pt modelId="{F8558529-070B-4267-B943-079A186B4CF8}" type="parTrans" cxnId="{57A35704-803B-44CB-8DB3-6BE8810B7142}">
      <dgm:prSet/>
      <dgm:spPr/>
      <dgm:t>
        <a:bodyPr/>
        <a:lstStyle/>
        <a:p>
          <a:endParaRPr lang="en-GB"/>
        </a:p>
      </dgm:t>
    </dgm:pt>
    <dgm:pt modelId="{BD1C22E4-D9B9-452F-A531-58C102125BBE}" type="sibTrans" cxnId="{57A35704-803B-44CB-8DB3-6BE8810B7142}">
      <dgm:prSet/>
      <dgm:spPr/>
      <dgm:t>
        <a:bodyPr/>
        <a:lstStyle/>
        <a:p>
          <a:endParaRPr lang="en-GB"/>
        </a:p>
      </dgm:t>
    </dgm:pt>
    <dgm:pt modelId="{DFDE87FF-41B5-422A-B0DE-35065B11DE8D}">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US" sz="1050" kern="1200" dirty="0">
              <a:solidFill>
                <a:prstClr val="black">
                  <a:hueOff val="0"/>
                  <a:satOff val="0"/>
                  <a:lumOff val="0"/>
                  <a:alphaOff val="0"/>
                </a:prstClr>
              </a:solidFill>
              <a:latin typeface="Calibri" panose="020F0502020204030204"/>
              <a:ea typeface="+mn-ea"/>
              <a:cs typeface="+mn-cs"/>
            </a:rPr>
            <a:t>What can I build with PowerApps?</a:t>
          </a:r>
          <a:endParaRPr lang="en-GB" sz="1050" kern="1200" dirty="0">
            <a:solidFill>
              <a:prstClr val="black">
                <a:hueOff val="0"/>
                <a:satOff val="0"/>
                <a:lumOff val="0"/>
                <a:alphaOff val="0"/>
              </a:prstClr>
            </a:solidFill>
            <a:latin typeface="Calibri" panose="020F0502020204030204"/>
            <a:ea typeface="+mn-ea"/>
            <a:cs typeface="+mn-cs"/>
          </a:endParaRPr>
        </a:p>
      </dgm:t>
    </dgm:pt>
    <dgm:pt modelId="{1E76CB77-34E9-426D-8376-9B16F27E64C7}" type="parTrans" cxnId="{9D5414A2-5FCE-4DFF-A12D-01A4DF946095}">
      <dgm:prSet/>
      <dgm:spPr/>
      <dgm:t>
        <a:bodyPr/>
        <a:lstStyle/>
        <a:p>
          <a:endParaRPr lang="en-GB"/>
        </a:p>
      </dgm:t>
    </dgm:pt>
    <dgm:pt modelId="{437E2437-C5A4-4340-AA2A-F3378DC77934}" type="sibTrans" cxnId="{9D5414A2-5FCE-4DFF-A12D-01A4DF946095}">
      <dgm:prSet/>
      <dgm:spPr/>
      <dgm:t>
        <a:bodyPr/>
        <a:lstStyle/>
        <a:p>
          <a:endParaRPr lang="en-GB"/>
        </a:p>
      </dgm:t>
    </dgm:pt>
    <dgm:pt modelId="{FE1D1D47-559F-4186-9501-2931C1DEA180}">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Types of PowerApps</a:t>
          </a:r>
        </a:p>
      </dgm:t>
    </dgm:pt>
    <dgm:pt modelId="{52A3A822-FAEE-4769-8277-A88CF9EBA81B}" type="parTrans" cxnId="{1BD5B564-471C-4773-BE01-87446530E776}">
      <dgm:prSet/>
      <dgm:spPr/>
      <dgm:t>
        <a:bodyPr/>
        <a:lstStyle/>
        <a:p>
          <a:endParaRPr lang="en-GB"/>
        </a:p>
      </dgm:t>
    </dgm:pt>
    <dgm:pt modelId="{C4CD89C3-C9D5-403C-8DF5-7DFE5C517366}" type="sibTrans" cxnId="{1BD5B564-471C-4773-BE01-87446530E776}">
      <dgm:prSet/>
      <dgm:spPr/>
      <dgm:t>
        <a:bodyPr/>
        <a:lstStyle/>
        <a:p>
          <a:endParaRPr lang="en-GB"/>
        </a:p>
      </dgm:t>
    </dgm:pt>
    <dgm:pt modelId="{055EA4F5-B904-4B8A-ABBE-39BF1FDDECA8}">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Canvas Apps</a:t>
          </a:r>
        </a:p>
      </dgm:t>
    </dgm:pt>
    <dgm:pt modelId="{9DB2D06B-1F1B-4C7E-954D-6C136D2E0E99}" type="parTrans" cxnId="{610DF2F5-92E8-422B-AE07-C727F76A7E93}">
      <dgm:prSet/>
      <dgm:spPr/>
      <dgm:t>
        <a:bodyPr/>
        <a:lstStyle/>
        <a:p>
          <a:endParaRPr lang="en-GB"/>
        </a:p>
      </dgm:t>
    </dgm:pt>
    <dgm:pt modelId="{1D040094-9E11-4028-84E7-64BA0F796C8F}" type="sibTrans" cxnId="{610DF2F5-92E8-422B-AE07-C727F76A7E93}">
      <dgm:prSet/>
      <dgm:spPr/>
      <dgm:t>
        <a:bodyPr/>
        <a:lstStyle/>
        <a:p>
          <a:endParaRPr lang="en-GB"/>
        </a:p>
      </dgm:t>
    </dgm:pt>
    <dgm:pt modelId="{92C97957-4673-48E0-8394-A29A2C1DF434}">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Data Sources and Connectors</a:t>
          </a:r>
        </a:p>
      </dgm:t>
    </dgm:pt>
    <dgm:pt modelId="{D5320DCF-E978-422B-9DCB-324643E7C74B}" type="parTrans" cxnId="{1670EBCB-7842-495D-8843-61A52B212B4B}">
      <dgm:prSet/>
      <dgm:spPr/>
      <dgm:t>
        <a:bodyPr/>
        <a:lstStyle/>
        <a:p>
          <a:endParaRPr lang="en-GB"/>
        </a:p>
      </dgm:t>
    </dgm:pt>
    <dgm:pt modelId="{9EEBC12D-790D-47AB-B587-D3DD5737CC08}" type="sibTrans" cxnId="{1670EBCB-7842-495D-8843-61A52B212B4B}">
      <dgm:prSet/>
      <dgm:spPr/>
      <dgm:t>
        <a:bodyPr/>
        <a:lstStyle/>
        <a:p>
          <a:endParaRPr lang="en-GB"/>
        </a:p>
      </dgm:t>
    </dgm:pt>
    <dgm:pt modelId="{B095C2AB-B38D-474E-9B4A-DBA592B2D5CE}">
      <dgm:prSet custT="1"/>
      <dgm:spPr/>
      <dgm: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Demo</a:t>
          </a:r>
        </a:p>
      </dgm:t>
    </dgm:pt>
    <dgm:pt modelId="{8FFD49F7-F860-47E9-991F-9FC26EA097A1}" type="parTrans" cxnId="{59FAA80C-38CB-47B8-8606-FFEC87DA1A5C}">
      <dgm:prSet/>
      <dgm:spPr/>
      <dgm:t>
        <a:bodyPr/>
        <a:lstStyle/>
        <a:p>
          <a:endParaRPr lang="en-GB"/>
        </a:p>
      </dgm:t>
    </dgm:pt>
    <dgm:pt modelId="{150E0E8B-C543-4D34-A501-DA18F3F1018B}" type="sibTrans" cxnId="{59FAA80C-38CB-47B8-8606-FFEC87DA1A5C}">
      <dgm:prSet/>
      <dgm:spPr/>
      <dgm:t>
        <a:bodyPr/>
        <a:lstStyle/>
        <a:p>
          <a:endParaRPr lang="en-GB"/>
        </a:p>
      </dgm:t>
    </dgm:pt>
    <dgm:pt modelId="{B5ECB557-EBA8-4CD5-BFAB-B79526187E0A}">
      <dgm:prSet custT="1"/>
      <dgm:spPr/>
      <dgm:t>
        <a:bodyPr/>
        <a:lstStyle/>
        <a:p>
          <a:pPr>
            <a:lnSpc>
              <a:spcPct val="150000"/>
            </a:lnSpc>
            <a:buFont typeface="Wingdings" panose="05000000000000000000" pitchFamily="2" charset="2"/>
            <a:buChar char="ü"/>
          </a:pPr>
          <a:r>
            <a:rPr lang="en-GB" sz="1050" dirty="0"/>
            <a:t>Types of flow</a:t>
          </a:r>
        </a:p>
      </dgm:t>
    </dgm:pt>
    <dgm:pt modelId="{6A33938F-5ECE-4135-8230-135DB9E8C2C7}" type="parTrans" cxnId="{EC1D5746-9C33-40B3-A1BD-B77E1B3FC38A}">
      <dgm:prSet/>
      <dgm:spPr/>
      <dgm:t>
        <a:bodyPr/>
        <a:lstStyle/>
        <a:p>
          <a:endParaRPr lang="en-GB"/>
        </a:p>
      </dgm:t>
    </dgm:pt>
    <dgm:pt modelId="{CC2B4D62-C2B0-47C7-8BCF-DA8090E460C4}" type="sibTrans" cxnId="{EC1D5746-9C33-40B3-A1BD-B77E1B3FC38A}">
      <dgm:prSet/>
      <dgm:spPr/>
      <dgm:t>
        <a:bodyPr/>
        <a:lstStyle/>
        <a:p>
          <a:endParaRPr lang="en-GB"/>
        </a:p>
      </dgm:t>
    </dgm:pt>
    <dgm:pt modelId="{4DAA1CD6-3435-471D-B1B2-F93B786B6B8D}">
      <dgm:prSet custT="1"/>
      <dgm:spPr/>
      <dgm:t>
        <a:bodyPr/>
        <a:lstStyle/>
        <a:p>
          <a:pPr>
            <a:lnSpc>
              <a:spcPct val="150000"/>
            </a:lnSpc>
            <a:buFont typeface="Wingdings" panose="05000000000000000000" pitchFamily="2" charset="2"/>
            <a:buChar char="ü"/>
          </a:pPr>
          <a:r>
            <a:rPr lang="en-GB" sz="1050" dirty="0"/>
            <a:t>Data types and expression</a:t>
          </a:r>
        </a:p>
      </dgm:t>
    </dgm:pt>
    <dgm:pt modelId="{50DECD36-8AD1-4FF4-99DD-7A6577856D51}" type="parTrans" cxnId="{8C644B19-EB5F-410B-8CD3-A6506CC6B621}">
      <dgm:prSet/>
      <dgm:spPr/>
      <dgm:t>
        <a:bodyPr/>
        <a:lstStyle/>
        <a:p>
          <a:endParaRPr lang="en-GB"/>
        </a:p>
      </dgm:t>
    </dgm:pt>
    <dgm:pt modelId="{F35C555C-CF0B-4A99-B9C2-9DA3C4DBE8B9}" type="sibTrans" cxnId="{8C644B19-EB5F-410B-8CD3-A6506CC6B621}">
      <dgm:prSet/>
      <dgm:spPr/>
      <dgm:t>
        <a:bodyPr/>
        <a:lstStyle/>
        <a:p>
          <a:endParaRPr lang="en-GB"/>
        </a:p>
      </dgm:t>
    </dgm:pt>
    <dgm:pt modelId="{BE318667-0956-4630-9C7E-F02AB8646E37}">
      <dgm:prSet custT="1"/>
      <dgm:spPr/>
      <dgm:t>
        <a:bodyPr/>
        <a:lstStyle/>
        <a:p>
          <a:pPr>
            <a:lnSpc>
              <a:spcPct val="150000"/>
            </a:lnSpc>
            <a:buFont typeface="Wingdings" panose="05000000000000000000" pitchFamily="2" charset="2"/>
            <a:buChar char="ü"/>
          </a:pPr>
          <a:r>
            <a:rPr lang="en-GB" sz="1050" dirty="0"/>
            <a:t>Working with Arrays</a:t>
          </a:r>
        </a:p>
      </dgm:t>
    </dgm:pt>
    <dgm:pt modelId="{2694D3FF-9E54-4372-9112-B170E4149FA6}" type="parTrans" cxnId="{1B26E4EA-1A8D-490F-9021-A704ABA265EE}">
      <dgm:prSet/>
      <dgm:spPr/>
      <dgm:t>
        <a:bodyPr/>
        <a:lstStyle/>
        <a:p>
          <a:endParaRPr lang="en-GB"/>
        </a:p>
      </dgm:t>
    </dgm:pt>
    <dgm:pt modelId="{390D4DFE-FE45-4C82-8D78-767C45BB48E6}" type="sibTrans" cxnId="{1B26E4EA-1A8D-490F-9021-A704ABA265EE}">
      <dgm:prSet/>
      <dgm:spPr/>
      <dgm:t>
        <a:bodyPr/>
        <a:lstStyle/>
        <a:p>
          <a:endParaRPr lang="en-GB"/>
        </a:p>
      </dgm:t>
    </dgm:pt>
    <dgm:pt modelId="{BD5E13D4-D7E6-4860-8AE3-1A6DF902884E}">
      <dgm:prSet custT="1"/>
      <dgm:spPr/>
      <dgm:t>
        <a:bodyPr/>
        <a:lstStyle/>
        <a:p>
          <a:pPr>
            <a:lnSpc>
              <a:spcPct val="150000"/>
            </a:lnSpc>
            <a:buFont typeface="Wingdings" panose="05000000000000000000" pitchFamily="2" charset="2"/>
            <a:buChar char="ü"/>
          </a:pPr>
          <a:r>
            <a:rPr lang="en-US" sz="1050" dirty="0"/>
            <a:t>Control flow and action settings</a:t>
          </a:r>
          <a:endParaRPr lang="en-GB" sz="1050" dirty="0"/>
        </a:p>
      </dgm:t>
    </dgm:pt>
    <dgm:pt modelId="{D8E857DF-A73E-4385-9198-92C2B516A406}" type="parTrans" cxnId="{62BFE4D8-2CF9-41CF-B9D6-628087FB3235}">
      <dgm:prSet/>
      <dgm:spPr/>
      <dgm:t>
        <a:bodyPr/>
        <a:lstStyle/>
        <a:p>
          <a:endParaRPr lang="en-GB"/>
        </a:p>
      </dgm:t>
    </dgm:pt>
    <dgm:pt modelId="{CB33C4BE-8EFD-40A1-B927-31095A69CFA2}" type="sibTrans" cxnId="{62BFE4D8-2CF9-41CF-B9D6-628087FB3235}">
      <dgm:prSet/>
      <dgm:spPr/>
      <dgm:t>
        <a:bodyPr/>
        <a:lstStyle/>
        <a:p>
          <a:endParaRPr lang="en-GB"/>
        </a:p>
      </dgm:t>
    </dgm:pt>
    <dgm:pt modelId="{7DD21E05-B72D-4A5A-8096-94CED97513BB}">
      <dgm:prSet custT="1"/>
      <dgm:spPr/>
      <dgm:t>
        <a:bodyPr/>
        <a:lstStyle/>
        <a:p>
          <a:pPr>
            <a:lnSpc>
              <a:spcPct val="150000"/>
            </a:lnSpc>
            <a:buFont typeface="Wingdings" panose="05000000000000000000" pitchFamily="2" charset="2"/>
            <a:buChar char="ü"/>
          </a:pPr>
          <a:r>
            <a:rPr lang="en-GB" sz="1050" dirty="0"/>
            <a:t>Demo</a:t>
          </a:r>
        </a:p>
      </dgm:t>
    </dgm:pt>
    <dgm:pt modelId="{9538A91D-80AD-459D-AA11-665791BDC56B}" type="parTrans" cxnId="{BC371117-F0C1-4931-BE30-28B18AB36738}">
      <dgm:prSet/>
      <dgm:spPr/>
      <dgm:t>
        <a:bodyPr/>
        <a:lstStyle/>
        <a:p>
          <a:endParaRPr lang="en-GB"/>
        </a:p>
      </dgm:t>
    </dgm:pt>
    <dgm:pt modelId="{BB7841B4-CE82-43B5-9F90-C64E1D335191}" type="sibTrans" cxnId="{BC371117-F0C1-4931-BE30-28B18AB36738}">
      <dgm:prSet/>
      <dgm:spPr/>
      <dgm:t>
        <a:bodyPr/>
        <a:lstStyle/>
        <a:p>
          <a:endParaRPr lang="en-GB"/>
        </a:p>
      </dgm:t>
    </dgm:pt>
    <dgm:pt modelId="{8A815043-9A70-4D4B-93A9-8E2229848664}">
      <dgm:prSet custT="1"/>
      <dgm:spPr/>
      <dgm:t>
        <a:bodyPr/>
        <a:lstStyle/>
        <a:p>
          <a:pPr>
            <a:lnSpc>
              <a:spcPct val="150000"/>
            </a:lnSpc>
            <a:buFont typeface="Wingdings" panose="05000000000000000000" pitchFamily="2" charset="2"/>
            <a:buChar char="ü"/>
          </a:pPr>
          <a:r>
            <a:rPr lang="en-GB" sz="1050" dirty="0"/>
            <a:t>Types of Data</a:t>
          </a:r>
        </a:p>
      </dgm:t>
    </dgm:pt>
    <dgm:pt modelId="{07737267-99BE-4006-8E00-BFFD844FCE15}" type="parTrans" cxnId="{345FC943-EFB4-43F9-B335-0D028CA32F9E}">
      <dgm:prSet/>
      <dgm:spPr/>
      <dgm:t>
        <a:bodyPr/>
        <a:lstStyle/>
        <a:p>
          <a:endParaRPr lang="en-GB"/>
        </a:p>
      </dgm:t>
    </dgm:pt>
    <dgm:pt modelId="{14FC3DDA-ADC1-4856-84FB-05DB47A9F2C0}" type="sibTrans" cxnId="{345FC943-EFB4-43F9-B335-0D028CA32F9E}">
      <dgm:prSet/>
      <dgm:spPr/>
      <dgm:t>
        <a:bodyPr/>
        <a:lstStyle/>
        <a:p>
          <a:endParaRPr lang="en-GB"/>
        </a:p>
      </dgm:t>
    </dgm:pt>
    <dgm:pt modelId="{BB9E029F-BC03-41F3-99A4-1010127A1FA4}">
      <dgm:prSet custT="1"/>
      <dgm:spPr/>
      <dgm:t>
        <a:bodyPr/>
        <a:lstStyle/>
        <a:p>
          <a:pPr>
            <a:lnSpc>
              <a:spcPct val="150000"/>
            </a:lnSpc>
            <a:buFont typeface="Wingdings" panose="05000000000000000000" pitchFamily="2" charset="2"/>
            <a:buChar char="ü"/>
          </a:pPr>
          <a:r>
            <a:rPr lang="en-GB" sz="1050" dirty="0"/>
            <a:t>Common Data Service</a:t>
          </a:r>
        </a:p>
      </dgm:t>
    </dgm:pt>
    <dgm:pt modelId="{673AB748-0B87-4A0A-AA7D-BF084533F1C0}" type="parTrans" cxnId="{4EE83301-68AF-42C4-B786-B69959440CF5}">
      <dgm:prSet/>
      <dgm:spPr/>
      <dgm:t>
        <a:bodyPr/>
        <a:lstStyle/>
        <a:p>
          <a:endParaRPr lang="en-GB"/>
        </a:p>
      </dgm:t>
    </dgm:pt>
    <dgm:pt modelId="{3C41A3AB-EC97-4EB0-A636-8CE330B63CCF}" type="sibTrans" cxnId="{4EE83301-68AF-42C4-B786-B69959440CF5}">
      <dgm:prSet/>
      <dgm:spPr/>
      <dgm:t>
        <a:bodyPr/>
        <a:lstStyle/>
        <a:p>
          <a:endParaRPr lang="en-GB"/>
        </a:p>
      </dgm:t>
    </dgm:pt>
    <dgm:pt modelId="{1BFD86C8-311E-47F9-A369-5AD90B1E5A4F}">
      <dgm:prSet custT="1"/>
      <dgm:spPr/>
      <dgm:t>
        <a:bodyPr/>
        <a:lstStyle/>
        <a:p>
          <a:pPr>
            <a:lnSpc>
              <a:spcPct val="150000"/>
            </a:lnSpc>
            <a:buFont typeface="Wingdings" panose="05000000000000000000" pitchFamily="2" charset="2"/>
            <a:buChar char="ü"/>
          </a:pPr>
          <a:r>
            <a:rPr lang="en-GB" sz="1050" dirty="0"/>
            <a:t>Model-driven Apps</a:t>
          </a:r>
        </a:p>
      </dgm:t>
    </dgm:pt>
    <dgm:pt modelId="{A752B470-C95F-40D4-AF9B-32A27132D846}" type="parTrans" cxnId="{68D88A95-2980-4D13-A45A-138D1BF6FAD2}">
      <dgm:prSet/>
      <dgm:spPr/>
      <dgm:t>
        <a:bodyPr/>
        <a:lstStyle/>
        <a:p>
          <a:endParaRPr lang="en-GB"/>
        </a:p>
      </dgm:t>
    </dgm:pt>
    <dgm:pt modelId="{E13C399D-D444-4502-AF7B-7502CE0ED96D}" type="sibTrans" cxnId="{68D88A95-2980-4D13-A45A-138D1BF6FAD2}">
      <dgm:prSet/>
      <dgm:spPr/>
      <dgm:t>
        <a:bodyPr/>
        <a:lstStyle/>
        <a:p>
          <a:endParaRPr lang="en-GB"/>
        </a:p>
      </dgm:t>
    </dgm:pt>
    <dgm:pt modelId="{7726AA4A-EF59-43F8-8F82-A92F5D13E503}">
      <dgm:prSet custT="1"/>
      <dgm:spPr/>
      <dgm:t>
        <a:bodyPr/>
        <a:lstStyle/>
        <a:p>
          <a:pPr>
            <a:lnSpc>
              <a:spcPct val="150000"/>
            </a:lnSpc>
            <a:buFont typeface="Wingdings" panose="05000000000000000000" pitchFamily="2" charset="2"/>
            <a:buChar char="ü"/>
          </a:pPr>
          <a:r>
            <a:rPr lang="en-US" sz="1050" dirty="0"/>
            <a:t>What type of components can I add?</a:t>
          </a:r>
          <a:endParaRPr lang="en-GB" sz="1050" dirty="0"/>
        </a:p>
      </dgm:t>
    </dgm:pt>
    <dgm:pt modelId="{88AC56D8-346E-4C0F-B6FF-76456DB3A7EB}" type="parTrans" cxnId="{C77EFCE7-C240-43E0-B5A1-819C043F5B95}">
      <dgm:prSet/>
      <dgm:spPr/>
      <dgm:t>
        <a:bodyPr/>
        <a:lstStyle/>
        <a:p>
          <a:endParaRPr lang="en-GB"/>
        </a:p>
      </dgm:t>
    </dgm:pt>
    <dgm:pt modelId="{2A3AC792-C59F-42D9-ACD2-99E09677908F}" type="sibTrans" cxnId="{C77EFCE7-C240-43E0-B5A1-819C043F5B95}">
      <dgm:prSet/>
      <dgm:spPr/>
      <dgm:t>
        <a:bodyPr/>
        <a:lstStyle/>
        <a:p>
          <a:endParaRPr lang="en-GB"/>
        </a:p>
      </dgm:t>
    </dgm:pt>
    <dgm:pt modelId="{C56FB296-3E87-48B9-BA33-196B755F3AAC}">
      <dgm:prSet custT="1"/>
      <dgm:spPr/>
      <dgm:t>
        <a:bodyPr/>
        <a:lstStyle/>
        <a:p>
          <a:pPr>
            <a:lnSpc>
              <a:spcPct val="150000"/>
            </a:lnSpc>
            <a:buFont typeface="Wingdings" panose="05000000000000000000" pitchFamily="2" charset="2"/>
            <a:buChar char="ü"/>
          </a:pPr>
          <a:r>
            <a:rPr lang="en-GB" sz="1050" dirty="0"/>
            <a:t>Data model design</a:t>
          </a:r>
        </a:p>
      </dgm:t>
    </dgm:pt>
    <dgm:pt modelId="{F29B65B2-93D6-4CFE-82AF-0F5F634260B4}" type="parTrans" cxnId="{64437513-7C7D-4D1E-B058-33ED3E1C634B}">
      <dgm:prSet/>
      <dgm:spPr/>
      <dgm:t>
        <a:bodyPr/>
        <a:lstStyle/>
        <a:p>
          <a:endParaRPr lang="en-GB"/>
        </a:p>
      </dgm:t>
    </dgm:pt>
    <dgm:pt modelId="{665ECCCC-F965-4A26-975A-7D89C99326DC}" type="sibTrans" cxnId="{64437513-7C7D-4D1E-B058-33ED3E1C634B}">
      <dgm:prSet/>
      <dgm:spPr/>
      <dgm:t>
        <a:bodyPr/>
        <a:lstStyle/>
        <a:p>
          <a:endParaRPr lang="en-GB"/>
        </a:p>
      </dgm:t>
    </dgm:pt>
    <dgm:pt modelId="{784B2EC8-ADA7-4216-8706-0875058C4E71}">
      <dgm:prSet custT="1"/>
      <dgm:spPr/>
      <dgm:t>
        <a:bodyPr/>
        <a:lstStyle/>
        <a:p>
          <a:pPr>
            <a:lnSpc>
              <a:spcPct val="150000"/>
            </a:lnSpc>
            <a:buFont typeface="Wingdings" panose="05000000000000000000" pitchFamily="2" charset="2"/>
            <a:buChar char="ü"/>
          </a:pPr>
          <a:r>
            <a:rPr lang="en-GB" sz="1050" dirty="0"/>
            <a:t>Demo</a:t>
          </a:r>
        </a:p>
      </dgm:t>
    </dgm:pt>
    <dgm:pt modelId="{4933F1B0-BEAC-484C-B74B-0378951FCEB6}" type="parTrans" cxnId="{805DDFC1-213B-49B3-824B-6599554D8014}">
      <dgm:prSet/>
      <dgm:spPr/>
      <dgm:t>
        <a:bodyPr/>
        <a:lstStyle/>
        <a:p>
          <a:endParaRPr lang="en-GB"/>
        </a:p>
      </dgm:t>
    </dgm:pt>
    <dgm:pt modelId="{A4AD7342-AC37-4E42-B4E3-679F9CF509F9}" type="sibTrans" cxnId="{805DDFC1-213B-49B3-824B-6599554D8014}">
      <dgm:prSet/>
      <dgm:spPr/>
      <dgm:t>
        <a:bodyPr/>
        <a:lstStyle/>
        <a:p>
          <a:endParaRPr lang="en-GB"/>
        </a:p>
      </dgm:t>
    </dgm:pt>
    <dgm:pt modelId="{65B07743-319E-498C-B10D-DA96E0F046C8}">
      <dgm:prSet custT="1"/>
      <dgm:spPr/>
      <dgm:t>
        <a:bodyPr/>
        <a:lstStyle/>
        <a:p>
          <a:pPr>
            <a:lnSpc>
              <a:spcPct val="150000"/>
            </a:lnSpc>
            <a:buFont typeface="Wingdings" panose="05000000000000000000" pitchFamily="2" charset="2"/>
            <a:buChar char="ü"/>
          </a:pPr>
          <a:r>
            <a:rPr lang="en-US" sz="1050" dirty="0"/>
            <a:t>A Robust Virtual Agent Platform</a:t>
          </a:r>
          <a:endParaRPr lang="en-GB" sz="1050" dirty="0"/>
        </a:p>
      </dgm:t>
    </dgm:pt>
    <dgm:pt modelId="{B348CFDB-19A6-4C0C-970C-BE6E7700CBDF}" type="parTrans" cxnId="{68EE89D2-CE80-4C4E-BAA7-E42067CDFED4}">
      <dgm:prSet/>
      <dgm:spPr/>
      <dgm:t>
        <a:bodyPr/>
        <a:lstStyle/>
        <a:p>
          <a:endParaRPr lang="en-GB"/>
        </a:p>
      </dgm:t>
    </dgm:pt>
    <dgm:pt modelId="{FA5C6CFB-8106-438A-ACBC-B396418D8E16}" type="sibTrans" cxnId="{68EE89D2-CE80-4C4E-BAA7-E42067CDFED4}">
      <dgm:prSet/>
      <dgm:spPr/>
      <dgm:t>
        <a:bodyPr/>
        <a:lstStyle/>
        <a:p>
          <a:endParaRPr lang="en-GB"/>
        </a:p>
      </dgm:t>
    </dgm:pt>
    <dgm:pt modelId="{17F4F440-707B-4365-9FF0-305B08BB740D}">
      <dgm:prSet custT="1"/>
      <dgm:spPr/>
      <dgm:t>
        <a:bodyPr/>
        <a:lstStyle/>
        <a:p>
          <a:pPr>
            <a:lnSpc>
              <a:spcPct val="150000"/>
            </a:lnSpc>
            <a:buFont typeface="Wingdings" panose="05000000000000000000" pitchFamily="2" charset="2"/>
            <a:buChar char="ü"/>
          </a:pPr>
          <a:r>
            <a:rPr lang="en-GB" sz="1050" dirty="0"/>
            <a:t>Converse everywhere</a:t>
          </a:r>
        </a:p>
      </dgm:t>
    </dgm:pt>
    <dgm:pt modelId="{739D29F4-60EB-4C37-BE80-B5020FE6089C}" type="parTrans" cxnId="{BB7FA6F6-2FFD-42F8-BA7A-0A274FC55F82}">
      <dgm:prSet/>
      <dgm:spPr/>
      <dgm:t>
        <a:bodyPr/>
        <a:lstStyle/>
        <a:p>
          <a:endParaRPr lang="en-GB"/>
        </a:p>
      </dgm:t>
    </dgm:pt>
    <dgm:pt modelId="{9CD43F4F-9E27-4FF1-A4AC-2C2FA2C80B5C}" type="sibTrans" cxnId="{BB7FA6F6-2FFD-42F8-BA7A-0A274FC55F82}">
      <dgm:prSet/>
      <dgm:spPr/>
      <dgm:t>
        <a:bodyPr/>
        <a:lstStyle/>
        <a:p>
          <a:endParaRPr lang="en-GB"/>
        </a:p>
      </dgm:t>
    </dgm:pt>
    <dgm:pt modelId="{B0571295-79CB-43CF-B152-157A41775017}">
      <dgm:prSet custT="1"/>
      <dgm:spPr/>
      <dgm:t>
        <a:bodyPr/>
        <a:lstStyle/>
        <a:p>
          <a:pPr>
            <a:lnSpc>
              <a:spcPct val="150000"/>
            </a:lnSpc>
            <a:buFont typeface="Wingdings" panose="05000000000000000000" pitchFamily="2" charset="2"/>
            <a:buChar char="ü"/>
          </a:pPr>
          <a:r>
            <a:rPr lang="en-US" sz="1050" dirty="0"/>
            <a:t>Easily make your bots better</a:t>
          </a:r>
          <a:endParaRPr lang="en-GB" sz="1050" dirty="0"/>
        </a:p>
      </dgm:t>
    </dgm:pt>
    <dgm:pt modelId="{90C4DAD3-B30B-4CC1-81EA-C93BE6C703BB}" type="parTrans" cxnId="{22AD548F-5519-4BA6-B165-F4798EA57212}">
      <dgm:prSet/>
      <dgm:spPr/>
      <dgm:t>
        <a:bodyPr/>
        <a:lstStyle/>
        <a:p>
          <a:endParaRPr lang="en-GB"/>
        </a:p>
      </dgm:t>
    </dgm:pt>
    <dgm:pt modelId="{073E38AD-D649-4E56-9472-7872EBC8890A}" type="sibTrans" cxnId="{22AD548F-5519-4BA6-B165-F4798EA57212}">
      <dgm:prSet/>
      <dgm:spPr/>
      <dgm:t>
        <a:bodyPr/>
        <a:lstStyle/>
        <a:p>
          <a:endParaRPr lang="en-GB"/>
        </a:p>
      </dgm:t>
    </dgm:pt>
    <dgm:pt modelId="{60798307-703F-408E-9AF1-71B6F0F18E3D}">
      <dgm:prSet custT="1"/>
      <dgm:spPr/>
      <dgm:t>
        <a:bodyPr/>
        <a:lstStyle/>
        <a:p>
          <a:pPr>
            <a:lnSpc>
              <a:spcPct val="150000"/>
            </a:lnSpc>
            <a:buFont typeface="Wingdings" panose="05000000000000000000" pitchFamily="2" charset="2"/>
            <a:buChar char="ü"/>
          </a:pPr>
          <a:r>
            <a:rPr lang="en-GB" sz="1050" dirty="0"/>
            <a:t>Create personalized customer experiences</a:t>
          </a:r>
        </a:p>
      </dgm:t>
    </dgm:pt>
    <dgm:pt modelId="{008B3DD9-0102-48BB-AC42-D6095D6E6FA6}" type="parTrans" cxnId="{BF3E9A9B-1124-4828-BC0A-82BA52FC5183}">
      <dgm:prSet/>
      <dgm:spPr/>
      <dgm:t>
        <a:bodyPr/>
        <a:lstStyle/>
        <a:p>
          <a:endParaRPr lang="en-GB"/>
        </a:p>
      </dgm:t>
    </dgm:pt>
    <dgm:pt modelId="{378A04A6-3ACD-4095-BEA9-C1D5E425A584}" type="sibTrans" cxnId="{BF3E9A9B-1124-4828-BC0A-82BA52FC5183}">
      <dgm:prSet/>
      <dgm:spPr/>
      <dgm:t>
        <a:bodyPr/>
        <a:lstStyle/>
        <a:p>
          <a:endParaRPr lang="en-GB"/>
        </a:p>
      </dgm:t>
    </dgm:pt>
    <dgm:pt modelId="{62D8D6B9-5CA7-42F4-B3FB-A4F3503FCCF9}">
      <dgm:prSet custT="1"/>
      <dgm:spPr/>
      <dgm:t>
        <a:bodyPr/>
        <a:lstStyle/>
        <a:p>
          <a:pPr>
            <a:lnSpc>
              <a:spcPct val="150000"/>
            </a:lnSpc>
            <a:buFont typeface="Wingdings" panose="05000000000000000000" pitchFamily="2" charset="2"/>
            <a:buChar char="ü"/>
          </a:pPr>
          <a:r>
            <a:rPr lang="en-US" sz="1050" dirty="0"/>
            <a:t>Transfer to a human agent</a:t>
          </a:r>
          <a:endParaRPr lang="en-GB" sz="1050" dirty="0"/>
        </a:p>
      </dgm:t>
    </dgm:pt>
    <dgm:pt modelId="{E47C64A6-5D1D-4BAB-B13E-9273E271035D}" type="parTrans" cxnId="{CA9AB2CD-A617-42FF-9A66-17467471291F}">
      <dgm:prSet/>
      <dgm:spPr/>
      <dgm:t>
        <a:bodyPr/>
        <a:lstStyle/>
        <a:p>
          <a:endParaRPr lang="en-GB"/>
        </a:p>
      </dgm:t>
    </dgm:pt>
    <dgm:pt modelId="{B9352DEE-00DF-4DA6-98F4-98C6FAF67AA9}" type="sibTrans" cxnId="{CA9AB2CD-A617-42FF-9A66-17467471291F}">
      <dgm:prSet/>
      <dgm:spPr/>
      <dgm:t>
        <a:bodyPr/>
        <a:lstStyle/>
        <a:p>
          <a:endParaRPr lang="en-GB"/>
        </a:p>
      </dgm:t>
    </dgm:pt>
    <dgm:pt modelId="{2A0BF4C4-93B4-4516-9F97-D6FC96C0B438}">
      <dgm:prSet custT="1"/>
      <dgm:spPr/>
      <dgm:t>
        <a:bodyPr/>
        <a:lstStyle/>
        <a:p>
          <a:pPr>
            <a:lnSpc>
              <a:spcPct val="150000"/>
            </a:lnSpc>
            <a:buFont typeface="Wingdings" panose="05000000000000000000" pitchFamily="2" charset="2"/>
            <a:buChar char="ü"/>
          </a:pPr>
          <a:r>
            <a:rPr lang="en-US" sz="1050" dirty="0"/>
            <a:t>Built on Power Platform &amp; Azure Bot Service</a:t>
          </a:r>
          <a:endParaRPr lang="en-GB" sz="1050" dirty="0"/>
        </a:p>
      </dgm:t>
    </dgm:pt>
    <dgm:pt modelId="{2BDDBBB6-0375-4245-A6F1-F79319DA6B24}" type="parTrans" cxnId="{D2D6A24B-F649-4287-888D-5FF057F4949A}">
      <dgm:prSet/>
      <dgm:spPr/>
      <dgm:t>
        <a:bodyPr/>
        <a:lstStyle/>
        <a:p>
          <a:endParaRPr lang="en-GB"/>
        </a:p>
      </dgm:t>
    </dgm:pt>
    <dgm:pt modelId="{18FE8F3F-1180-4124-A899-8149D6DC22C3}" type="sibTrans" cxnId="{D2D6A24B-F649-4287-888D-5FF057F4949A}">
      <dgm:prSet/>
      <dgm:spPr/>
      <dgm:t>
        <a:bodyPr/>
        <a:lstStyle/>
        <a:p>
          <a:endParaRPr lang="en-GB"/>
        </a:p>
      </dgm:t>
    </dgm:pt>
    <dgm:pt modelId="{AF422F1A-B42A-40EA-80C7-43B27F7060EB}">
      <dgm:prSet custT="1"/>
      <dgm:spPr/>
      <dgm:t>
        <a:bodyPr/>
        <a:lstStyle/>
        <a:p>
          <a:pPr>
            <a:lnSpc>
              <a:spcPct val="150000"/>
            </a:lnSpc>
            <a:buFont typeface="Wingdings" panose="05000000000000000000" pitchFamily="2" charset="2"/>
            <a:buChar char="ü"/>
          </a:pPr>
          <a:r>
            <a:rPr lang="en-US" sz="1050" dirty="0"/>
            <a:t>Extend your bot capabilities with Azure Bot Service</a:t>
          </a:r>
          <a:endParaRPr lang="en-GB" sz="1050" dirty="0"/>
        </a:p>
      </dgm:t>
    </dgm:pt>
    <dgm:pt modelId="{76E8BFB0-54FB-40FC-9DF4-73C6682CEE31}" type="parTrans" cxnId="{0B394DF9-11F8-4515-86B9-4E363AC30ACC}">
      <dgm:prSet/>
      <dgm:spPr/>
      <dgm:t>
        <a:bodyPr/>
        <a:lstStyle/>
        <a:p>
          <a:endParaRPr lang="en-GB"/>
        </a:p>
      </dgm:t>
    </dgm:pt>
    <dgm:pt modelId="{26666BDB-D412-4BF8-AC7A-F2E466F06861}" type="sibTrans" cxnId="{0B394DF9-11F8-4515-86B9-4E363AC30ACC}">
      <dgm:prSet/>
      <dgm:spPr/>
      <dgm:t>
        <a:bodyPr/>
        <a:lstStyle/>
        <a:p>
          <a:endParaRPr lang="en-GB"/>
        </a:p>
      </dgm:t>
    </dgm:pt>
    <dgm:pt modelId="{30179CAB-BEDE-47C5-8999-01E0D2751F5B}">
      <dgm:prSet custT="1"/>
      <dgm:spPr/>
      <dgm:t>
        <a:bodyPr/>
        <a:lstStyle/>
        <a:p>
          <a:pPr>
            <a:lnSpc>
              <a:spcPct val="150000"/>
            </a:lnSpc>
            <a:buFont typeface="Wingdings" panose="05000000000000000000" pitchFamily="2" charset="2"/>
            <a:buChar char="ü"/>
          </a:pPr>
          <a:r>
            <a:rPr lang="en-GB" sz="1050" dirty="0"/>
            <a:t>Demo</a:t>
          </a:r>
        </a:p>
      </dgm:t>
    </dgm:pt>
    <dgm:pt modelId="{5DF9AA01-5D75-4429-83CA-93DC3F90E5D9}" type="parTrans" cxnId="{4AE8DB22-9697-45F3-8B55-73FDE2176367}">
      <dgm:prSet/>
      <dgm:spPr/>
      <dgm:t>
        <a:bodyPr/>
        <a:lstStyle/>
        <a:p>
          <a:endParaRPr lang="en-GB"/>
        </a:p>
      </dgm:t>
    </dgm:pt>
    <dgm:pt modelId="{EB0D645E-F905-4957-89CB-84DCBCD727ED}" type="sibTrans" cxnId="{4AE8DB22-9697-45F3-8B55-73FDE2176367}">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4EE83301-68AF-42C4-B786-B69959440CF5}" srcId="{AA0CC1A4-89B3-4AA2-AE39-4C1399639CA2}" destId="{BB9E029F-BC03-41F3-99A4-1010127A1FA4}" srcOrd="2" destOrd="0" parTransId="{673AB748-0B87-4A0A-AA7D-BF084533F1C0}" sibTransId="{3C41A3AB-EC97-4EB0-A636-8CE330B63CCF}"/>
    <dgm:cxn modelId="{B0DD8001-EBBB-4FDF-A80C-D8CABFEB59D5}" type="presOf" srcId="{784B2EC8-ADA7-4216-8706-0875058C4E71}" destId="{FE6D297C-C9E0-4A7D-A12A-BA53DEE78AEC}" srcOrd="0" destOrd="6" presId="urn:microsoft.com/office/officeart/2005/8/layout/hList1"/>
    <dgm:cxn modelId="{57A35704-803B-44CB-8DB3-6BE8810B7142}" srcId="{5D730ECF-5E56-4BCC-9295-01AA7310EDA9}" destId="{C47DCC52-C300-40AF-9DEB-E62FF0771B08}" srcOrd="1" destOrd="0" parTransId="{F8558529-070B-4267-B943-079A186B4CF8}" sibTransId="{BD1C22E4-D9B9-452F-A531-58C102125BBE}"/>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59FAA80C-38CB-47B8-8606-FFEC87DA1A5C}" srcId="{5D730ECF-5E56-4BCC-9295-01AA7310EDA9}" destId="{B095C2AB-B38D-474E-9B4A-DBA592B2D5CE}" srcOrd="6" destOrd="0" parTransId="{8FFD49F7-F860-47E9-991F-9FC26EA097A1}" sibTransId="{150E0E8B-C543-4D34-A501-DA18F3F1018B}"/>
    <dgm:cxn modelId="{E3ED610E-D840-4A47-82CA-1963CEA02A3D}" srcId="{AC11CA59-F486-473C-AE1A-BD3E159BD48A}" destId="{DF86A6E5-580E-4F2A-B223-B458E5A97CE4}" srcOrd="4" destOrd="0" parTransId="{A3F965A0-4DFA-4DB1-BF22-9BD549EB3157}" sibTransId="{A2239809-CB4C-48EC-8779-BE5C55EB41C1}"/>
    <dgm:cxn modelId="{D427FE10-C284-4F0F-A62A-E67411A8B923}" type="presOf" srcId="{C47DCC52-C300-40AF-9DEB-E62FF0771B08}" destId="{CD66AAD5-A74B-4989-8AD5-348B79FA87C7}" srcOrd="0" destOrd="1" presId="urn:microsoft.com/office/officeart/2005/8/layout/hList1"/>
    <dgm:cxn modelId="{F2663812-099A-4574-A1D1-AC338D5CB85C}" type="presOf" srcId="{B5ECB557-EBA8-4CD5-BFAB-B79526187E0A}" destId="{569DA3D3-C2E5-4089-A6F0-CF7A0DE5293E}" srcOrd="0" destOrd="1" presId="urn:microsoft.com/office/officeart/2005/8/layout/hList1"/>
    <dgm:cxn modelId="{64437513-7C7D-4D1E-B058-33ED3E1C634B}" srcId="{AA0CC1A4-89B3-4AA2-AE39-4C1399639CA2}" destId="{C56FB296-3E87-48B9-BA33-196B755F3AAC}" srcOrd="5" destOrd="0" parTransId="{F29B65B2-93D6-4CFE-82AF-0F5F634260B4}" sibTransId="{665ECCCC-F965-4A26-975A-7D89C99326DC}"/>
    <dgm:cxn modelId="{B1762F14-67AA-4DCE-B086-F432B56C4C30}" type="presOf" srcId="{60798307-703F-408E-9AF1-71B6F0F18E3D}" destId="{6BCC47BA-0C21-4EC9-8F7B-D9BCA5C8EC21}" srcOrd="0" destOrd="4" presId="urn:microsoft.com/office/officeart/2005/8/layout/hList1"/>
    <dgm:cxn modelId="{E455D314-3C2C-445D-8605-B78D41BFD70B}" type="presOf" srcId="{FC2E9FD0-AD1A-4E81-8CE8-F5387731ACC5}" destId="{6BCC47BA-0C21-4EC9-8F7B-D9BCA5C8EC21}" srcOrd="0" destOrd="0" presId="urn:microsoft.com/office/officeart/2005/8/layout/hList1"/>
    <dgm:cxn modelId="{BC371117-F0C1-4931-BE30-28B18AB36738}" srcId="{639BF8EA-4D33-4B30-911B-6776BADCAC46}" destId="{7DD21E05-B72D-4A5A-8096-94CED97513BB}" srcOrd="5" destOrd="0" parTransId="{9538A91D-80AD-459D-AA11-665791BDC56B}" sibTransId="{BB7841B4-CE82-43B5-9F90-C64E1D335191}"/>
    <dgm:cxn modelId="{8C644B19-EB5F-410B-8CD3-A6506CC6B621}" srcId="{639BF8EA-4D33-4B30-911B-6776BADCAC46}" destId="{4DAA1CD6-3435-471D-B1B2-F93B786B6B8D}" srcOrd="2" destOrd="0" parTransId="{50DECD36-8AD1-4FF4-99DD-7A6577856D51}" sibTransId="{F35C555C-CF0B-4A99-B9C2-9DA3C4DBE8B9}"/>
    <dgm:cxn modelId="{37581F1C-5334-445E-829C-72AF65A4BDB2}" type="presOf" srcId="{AA0CC1A4-89B3-4AA2-AE39-4C1399639CA2}" destId="{6D51457A-C3C5-41AF-B616-CDB4705EBFBD}" srcOrd="0" destOrd="0" presId="urn:microsoft.com/office/officeart/2005/8/layout/hList1"/>
    <dgm:cxn modelId="{4AE8DB22-9697-45F3-8B55-73FDE2176367}" srcId="{DF86A6E5-580E-4F2A-B223-B458E5A97CE4}" destId="{30179CAB-BEDE-47C5-8999-01E0D2751F5B}" srcOrd="8" destOrd="0" parTransId="{5DF9AA01-5D75-4429-83CA-93DC3F90E5D9}" sibTransId="{EB0D645E-F905-4957-89CB-84DCBCD727ED}"/>
    <dgm:cxn modelId="{803A602C-5B01-40EC-BFAD-279105D23941}" type="presOf" srcId="{0CF6FF1F-C08F-4FC3-A083-8DE69E9808EC}" destId="{F9540AD5-4F34-4720-A853-23023519F2F5}" srcOrd="0" destOrd="4" presId="urn:microsoft.com/office/officeart/2005/8/layout/hList1"/>
    <dgm:cxn modelId="{D8894437-F798-436D-9FEA-88B1D37B30CF}" type="presOf" srcId="{B095C2AB-B38D-474E-9B4A-DBA592B2D5CE}" destId="{CD66AAD5-A74B-4989-8AD5-348B79FA87C7}" srcOrd="0" destOrd="6" presId="urn:microsoft.com/office/officeart/2005/8/layout/hList1"/>
    <dgm:cxn modelId="{89620D3A-C64F-4A2E-8D09-95762CA625FC}" type="presOf" srcId="{7726AA4A-EF59-43F8-8F82-A92F5D13E503}" destId="{FE6D297C-C9E0-4A7D-A12A-BA53DEE78AEC}" srcOrd="0" destOrd="4" presId="urn:microsoft.com/office/officeart/2005/8/layout/hList1"/>
    <dgm:cxn modelId="{523F4160-2FDF-4D22-994A-1EE5F4668D08}" type="presOf" srcId="{C56FB296-3E87-48B9-BA33-196B755F3AAC}" destId="{FE6D297C-C9E0-4A7D-A12A-BA53DEE78AEC}" srcOrd="0" destOrd="5" presId="urn:microsoft.com/office/officeart/2005/8/layout/hList1"/>
    <dgm:cxn modelId="{2512F760-992A-4D1F-A156-044AB3E85C26}" type="presOf" srcId="{B0571295-79CB-43CF-B152-157A41775017}" destId="{6BCC47BA-0C21-4EC9-8F7B-D9BCA5C8EC21}" srcOrd="0" destOrd="3" presId="urn:microsoft.com/office/officeart/2005/8/layout/hList1"/>
    <dgm:cxn modelId="{345FC943-EFB4-43F9-B335-0D028CA32F9E}" srcId="{AA0CC1A4-89B3-4AA2-AE39-4C1399639CA2}" destId="{8A815043-9A70-4D4B-93A9-8E2229848664}" srcOrd="1" destOrd="0" parTransId="{07737267-99BE-4006-8E00-BFFD844FCE15}" sibTransId="{14FC3DDA-ADC1-4856-84FB-05DB47A9F2C0}"/>
    <dgm:cxn modelId="{74383644-AD5B-455A-B07E-C04879A93A5A}" type="presOf" srcId="{BD5E13D4-D7E6-4860-8AE3-1A6DF902884E}" destId="{569DA3D3-C2E5-4089-A6F0-CF7A0DE5293E}" srcOrd="0" destOrd="4" presId="urn:microsoft.com/office/officeart/2005/8/layout/hList1"/>
    <dgm:cxn modelId="{1BD5B564-471C-4773-BE01-87446530E776}" srcId="{5D730ECF-5E56-4BCC-9295-01AA7310EDA9}" destId="{FE1D1D47-559F-4186-9501-2931C1DEA180}" srcOrd="3" destOrd="0" parTransId="{52A3A822-FAEE-4769-8277-A88CF9EBA81B}" sibTransId="{C4CD89C3-C9D5-403C-8DF5-7DFE5C517366}"/>
    <dgm:cxn modelId="{EC1D5746-9C33-40B3-A1BD-B77E1B3FC38A}" srcId="{639BF8EA-4D33-4B30-911B-6776BADCAC46}" destId="{B5ECB557-EBA8-4CD5-BFAB-B79526187E0A}" srcOrd="1" destOrd="0" parTransId="{6A33938F-5ECE-4135-8230-135DB9E8C2C7}" sibTransId="{CC2B4D62-C2B0-47C7-8BCF-DA8090E460C4}"/>
    <dgm:cxn modelId="{131D1047-8996-4D83-8F03-BAEAF1A9723C}" type="presOf" srcId="{4DAA1CD6-3435-471D-B1B2-F93B786B6B8D}" destId="{569DA3D3-C2E5-4089-A6F0-CF7A0DE5293E}" srcOrd="0" destOrd="2" presId="urn:microsoft.com/office/officeart/2005/8/layout/hList1"/>
    <dgm:cxn modelId="{F37D8A48-094D-4291-8663-3219EE933036}" type="presOf" srcId="{630C8C32-A979-40C7-BDD7-71A76577670D}" destId="{F9540AD5-4F34-4720-A853-23023519F2F5}" srcOrd="0" destOrd="0" presId="urn:microsoft.com/office/officeart/2005/8/layout/hList1"/>
    <dgm:cxn modelId="{F834054A-AB85-4904-BBFF-1BDBA8A7BA92}" type="presOf" srcId="{7DD21E05-B72D-4A5A-8096-94CED97513BB}" destId="{569DA3D3-C2E5-4089-A6F0-CF7A0DE5293E}" srcOrd="0" destOrd="5" presId="urn:microsoft.com/office/officeart/2005/8/layout/hList1"/>
    <dgm:cxn modelId="{D2D6A24B-F649-4287-888D-5FF057F4949A}" srcId="{DF86A6E5-580E-4F2A-B223-B458E5A97CE4}" destId="{2A0BF4C4-93B4-4516-9F97-D6FC96C0B438}" srcOrd="6" destOrd="0" parTransId="{2BDDBBB6-0375-4245-A6F1-F79319DA6B24}" sibTransId="{18FE8F3F-1180-4124-A899-8149D6DC22C3}"/>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54B4AE75-E547-4600-92EC-DD5029A97489}" type="presOf" srcId="{30179CAB-BEDE-47C5-8999-01E0D2751F5B}" destId="{6BCC47BA-0C21-4EC9-8F7B-D9BCA5C8EC21}" srcOrd="0" destOrd="8" presId="urn:microsoft.com/office/officeart/2005/8/layout/hList1"/>
    <dgm:cxn modelId="{E113C37B-FA5B-4D3D-AE55-DEA611C63CCB}" type="presOf" srcId="{92C97957-4673-48E0-8394-A29A2C1DF434}" destId="{CD66AAD5-A74B-4989-8AD5-348B79FA87C7}" srcOrd="0" destOrd="5"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22AD548F-5519-4BA6-B165-F4798EA57212}" srcId="{DF86A6E5-580E-4F2A-B223-B458E5A97CE4}" destId="{B0571295-79CB-43CF-B152-157A41775017}" srcOrd="3" destOrd="0" parTransId="{90C4DAD3-B30B-4CC1-81EA-C93BE6C703BB}" sibTransId="{073E38AD-D649-4E56-9472-7872EBC8890A}"/>
    <dgm:cxn modelId="{BDC8A994-C4A6-4BB2-ABDD-4BFC70B8A84E}" type="presOf" srcId="{AF422F1A-B42A-40EA-80C7-43B27F7060EB}" destId="{6BCC47BA-0C21-4EC9-8F7B-D9BCA5C8EC21}" srcOrd="0" destOrd="7" presId="urn:microsoft.com/office/officeart/2005/8/layout/hList1"/>
    <dgm:cxn modelId="{68D88A95-2980-4D13-A45A-138D1BF6FAD2}" srcId="{AA0CC1A4-89B3-4AA2-AE39-4C1399639CA2}" destId="{1BFD86C8-311E-47F9-A369-5AD90B1E5A4F}" srcOrd="3" destOrd="0" parTransId="{A752B470-C95F-40D4-AF9B-32A27132D846}" sibTransId="{E13C399D-D444-4502-AF7B-7502CE0ED96D}"/>
    <dgm:cxn modelId="{8C63B698-8A4E-457D-994E-67C74BAEA65D}" srcId="{3F8F7C63-6D9D-4496-99F3-13DF66B8EAD6}" destId="{630C8C32-A979-40C7-BDD7-71A76577670D}" srcOrd="0" destOrd="0" parTransId="{A072B589-234B-4E81-93D6-F23076B69245}" sibTransId="{BC580252-AC53-48E5-98C9-B7684010D558}"/>
    <dgm:cxn modelId="{D79CAA99-1396-4BEA-BC1B-9E0A15332603}" type="presOf" srcId="{2A0BF4C4-93B4-4516-9F97-D6FC96C0B438}" destId="{6BCC47BA-0C21-4EC9-8F7B-D9BCA5C8EC21}" srcOrd="0" destOrd="6" presId="urn:microsoft.com/office/officeart/2005/8/layout/hList1"/>
    <dgm:cxn modelId="{BF3E9A9B-1124-4828-BC0A-82BA52FC5183}" srcId="{DF86A6E5-580E-4F2A-B223-B458E5A97CE4}" destId="{60798307-703F-408E-9AF1-71B6F0F18E3D}" srcOrd="4" destOrd="0" parTransId="{008B3DD9-0102-48BB-AC42-D6095D6E6FA6}" sibTransId="{378A04A6-3ACD-4095-BEA9-C1D5E425A584}"/>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9D5414A2-5FCE-4DFF-A12D-01A4DF946095}" srcId="{5D730ECF-5E56-4BCC-9295-01AA7310EDA9}" destId="{DFDE87FF-41B5-422A-B0DE-35065B11DE8D}" srcOrd="2" destOrd="0" parTransId="{1E76CB77-34E9-426D-8376-9B16F27E64C7}" sibTransId="{437E2437-C5A4-4340-AA2A-F3378DC77934}"/>
    <dgm:cxn modelId="{D6CB58A3-046A-4993-A05B-0AA2CFA845E7}" type="presOf" srcId="{055EA4F5-B904-4B8A-ABBE-39BF1FDDECA8}" destId="{CD66AAD5-A74B-4989-8AD5-348B79FA87C7}" srcOrd="0" destOrd="4" presId="urn:microsoft.com/office/officeart/2005/8/layout/hList1"/>
    <dgm:cxn modelId="{D1018BA4-D551-4AF8-AE83-3A349CE9146F}" type="presOf" srcId="{639BF8EA-4D33-4B30-911B-6776BADCAC46}" destId="{79AA2380-6C09-4C3E-A320-87D02EF11B92}" srcOrd="0" destOrd="0" presId="urn:microsoft.com/office/officeart/2005/8/layout/hList1"/>
    <dgm:cxn modelId="{2B0269A9-EBEC-45B9-88C5-7BF042B13751}" type="presOf" srcId="{17F4F440-707B-4365-9FF0-305B08BB740D}" destId="{6BCC47BA-0C21-4EC9-8F7B-D9BCA5C8EC21}" srcOrd="0" destOrd="2" presId="urn:microsoft.com/office/officeart/2005/8/layout/hList1"/>
    <dgm:cxn modelId="{B4E214AA-5BD0-42F3-AC2F-CDAC373FF126}" srcId="{3F8F7C63-6D9D-4496-99F3-13DF66B8EAD6}" destId="{0CF6FF1F-C08F-4FC3-A083-8DE69E9808EC}" srcOrd="4" destOrd="0" parTransId="{E2C68DD5-0B4D-46BB-8703-7E6E04774A00}" sibTransId="{69BB4931-D0E5-4586-B4A7-B24CFD9DD6C0}"/>
    <dgm:cxn modelId="{533B33B0-F780-445E-9B62-7F84DB009051}" srcId="{AC11CA59-F486-473C-AE1A-BD3E159BD48A}" destId="{639BF8EA-4D33-4B30-911B-6776BADCAC46}" srcOrd="3" destOrd="0" parTransId="{73779F8B-B701-4BB6-9E77-1298E5928771}" sibTransId="{02641D1F-193F-4370-8212-3D28CA0839D7}"/>
    <dgm:cxn modelId="{D0046EBB-591B-4DE2-8201-146777877122}" type="presOf" srcId="{FE1D1D47-559F-4186-9501-2931C1DEA180}" destId="{CD66AAD5-A74B-4989-8AD5-348B79FA87C7}" srcOrd="0" destOrd="3" presId="urn:microsoft.com/office/officeart/2005/8/layout/hList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805DDFC1-213B-49B3-824B-6599554D8014}" srcId="{AA0CC1A4-89B3-4AA2-AE39-4C1399639CA2}" destId="{784B2EC8-ADA7-4216-8706-0875058C4E71}" srcOrd="6" destOrd="0" parTransId="{4933F1B0-BEAC-484C-B74B-0378951FCEB6}" sibTransId="{A4AD7342-AC37-4E42-B4E3-679F9CF509F9}"/>
    <dgm:cxn modelId="{7AF125CA-4B46-4C38-9010-96F5B43FE710}" type="presOf" srcId="{62D8D6B9-5CA7-42F4-B3FB-A4F3503FCCF9}" destId="{6BCC47BA-0C21-4EC9-8F7B-D9BCA5C8EC21}" srcOrd="0" destOrd="5" presId="urn:microsoft.com/office/officeart/2005/8/layout/hList1"/>
    <dgm:cxn modelId="{426A37CB-772A-4D90-87AD-4E6B52925580}" type="presOf" srcId="{65B07743-319E-498C-B10D-DA96E0F046C8}" destId="{6BCC47BA-0C21-4EC9-8F7B-D9BCA5C8EC21}" srcOrd="0" destOrd="1" presId="urn:microsoft.com/office/officeart/2005/8/layout/hList1"/>
    <dgm:cxn modelId="{1670EBCB-7842-495D-8843-61A52B212B4B}" srcId="{5D730ECF-5E56-4BCC-9295-01AA7310EDA9}" destId="{92C97957-4673-48E0-8394-A29A2C1DF434}" srcOrd="5" destOrd="0" parTransId="{D5320DCF-E978-422B-9DCB-324643E7C74B}" sibTransId="{9EEBC12D-790D-47AB-B587-D3DD5737CC08}"/>
    <dgm:cxn modelId="{BA4F5ECD-31C9-482B-B6B8-AA34483001C2}" srcId="{DF86A6E5-580E-4F2A-B223-B458E5A97CE4}" destId="{FC2E9FD0-AD1A-4E81-8CE8-F5387731ACC5}" srcOrd="0" destOrd="0" parTransId="{92D28802-A2B7-406B-9ECE-488CDE2B7EE3}" sibTransId="{5552313E-ED74-447B-808B-0524835A4DBB}"/>
    <dgm:cxn modelId="{CA9AB2CD-A617-42FF-9A66-17467471291F}" srcId="{DF86A6E5-580E-4F2A-B223-B458E5A97CE4}" destId="{62D8D6B9-5CA7-42F4-B3FB-A4F3503FCCF9}" srcOrd="5" destOrd="0" parTransId="{E47C64A6-5D1D-4BAB-B13E-9273E271035D}" sibTransId="{B9352DEE-00DF-4DA6-98F4-98C6FAF67AA9}"/>
    <dgm:cxn modelId="{68EE89D2-CE80-4C4E-BAA7-E42067CDFED4}" srcId="{DF86A6E5-580E-4F2A-B223-B458E5A97CE4}" destId="{65B07743-319E-498C-B10D-DA96E0F046C8}" srcOrd="1" destOrd="0" parTransId="{B348CFDB-19A6-4C0C-970C-BE6E7700CBDF}" sibTransId="{FA5C6CFB-8106-438A-ACBC-B396418D8E16}"/>
    <dgm:cxn modelId="{D4F09DD2-D7DC-4C0A-B107-20DDDF7554E9}" srcId="{639BF8EA-4D33-4B30-911B-6776BADCAC46}" destId="{8A005F68-872E-4565-97CF-5F934A8F7106}" srcOrd="0" destOrd="0" parTransId="{6458AC6F-FC93-49FE-B39E-B3BD37FC1330}" sibTransId="{88809219-9B02-4029-97B7-029D87354175}"/>
    <dgm:cxn modelId="{62BFE4D8-2CF9-41CF-B9D6-628087FB3235}" srcId="{639BF8EA-4D33-4B30-911B-6776BADCAC46}" destId="{BD5E13D4-D7E6-4860-8AE3-1A6DF902884E}" srcOrd="4" destOrd="0" parTransId="{D8E857DF-A73E-4385-9198-92C2B516A406}" sibTransId="{CB33C4BE-8EFD-40A1-B927-31095A69CFA2}"/>
    <dgm:cxn modelId="{C78216E5-5CBA-4215-8872-295A6E03FDD1}" type="presOf" srcId="{BB9E029F-BC03-41F3-99A4-1010127A1FA4}" destId="{FE6D297C-C9E0-4A7D-A12A-BA53DEE78AEC}" srcOrd="0" destOrd="2" presId="urn:microsoft.com/office/officeart/2005/8/layout/hList1"/>
    <dgm:cxn modelId="{28191EE6-95A7-4034-9576-375608FEE2BA}" srcId="{3F8F7C63-6D9D-4496-99F3-13DF66B8EAD6}" destId="{4A547C1D-B2B4-4DC0-9186-F06ADA29D96C}" srcOrd="1" destOrd="0" parTransId="{F4FB9ED1-E83E-49C1-92FA-6655211CE690}" sibTransId="{5B58EB33-10F0-4DE7-8164-D3499FE473A2}"/>
    <dgm:cxn modelId="{C77EFCE7-C240-43E0-B5A1-819C043F5B95}" srcId="{AA0CC1A4-89B3-4AA2-AE39-4C1399639CA2}" destId="{7726AA4A-EF59-43F8-8F82-A92F5D13E503}" srcOrd="4" destOrd="0" parTransId="{88AC56D8-346E-4C0F-B6FF-76456DB3A7EB}" sibTransId="{2A3AC792-C59F-42D9-ACD2-99E09677908F}"/>
    <dgm:cxn modelId="{93188BE8-C61C-4C85-932E-32723D8A71D8}" type="presOf" srcId="{BE318667-0956-4630-9C7E-F02AB8646E37}" destId="{569DA3D3-C2E5-4089-A6F0-CF7A0DE5293E}" srcOrd="0" destOrd="3" presId="urn:microsoft.com/office/officeart/2005/8/layout/hList1"/>
    <dgm:cxn modelId="{B329AEE8-4543-402A-AA06-29F3A101607E}" type="presOf" srcId="{DF86A6E5-580E-4F2A-B223-B458E5A97CE4}" destId="{19CDF2AB-3B0B-41CB-AD00-E99839314F1A}" srcOrd="0" destOrd="0" presId="urn:microsoft.com/office/officeart/2005/8/layout/hList1"/>
    <dgm:cxn modelId="{1B26E4EA-1A8D-490F-9021-A704ABA265EE}" srcId="{639BF8EA-4D33-4B30-911B-6776BADCAC46}" destId="{BE318667-0956-4630-9C7E-F02AB8646E37}" srcOrd="3" destOrd="0" parTransId="{2694D3FF-9E54-4372-9112-B170E4149FA6}" sibTransId="{390D4DFE-FE45-4C82-8D78-767C45BB48E6}"/>
    <dgm:cxn modelId="{D140A2EB-3F7E-42F4-996C-1F3B53C6C159}" type="presOf" srcId="{C6F6A35E-EF9D-42DB-9F6B-51AFF90BC98C}" destId="{FE6D297C-C9E0-4A7D-A12A-BA53DEE78AEC}" srcOrd="0" destOrd="0" presId="urn:microsoft.com/office/officeart/2005/8/layout/hList1"/>
    <dgm:cxn modelId="{235AF3F2-4DC6-4ACE-9EC0-844AD822351F}" type="presOf" srcId="{8A005F68-872E-4565-97CF-5F934A8F7106}" destId="{569DA3D3-C2E5-4089-A6F0-CF7A0DE5293E}" srcOrd="0" destOrd="0" presId="urn:microsoft.com/office/officeart/2005/8/layout/hList1"/>
    <dgm:cxn modelId="{610DF2F5-92E8-422B-AE07-C727F76A7E93}" srcId="{5D730ECF-5E56-4BCC-9295-01AA7310EDA9}" destId="{055EA4F5-B904-4B8A-ABBE-39BF1FDDECA8}" srcOrd="4" destOrd="0" parTransId="{9DB2D06B-1F1B-4C7E-954D-6C136D2E0E99}" sibTransId="{1D040094-9E11-4028-84E7-64BA0F796C8F}"/>
    <dgm:cxn modelId="{BB7FA6F6-2FFD-42F8-BA7A-0A274FC55F82}" srcId="{DF86A6E5-580E-4F2A-B223-B458E5A97CE4}" destId="{17F4F440-707B-4365-9FF0-305B08BB740D}" srcOrd="2" destOrd="0" parTransId="{739D29F4-60EB-4C37-BE80-B5020FE6089C}" sibTransId="{9CD43F4F-9E27-4FF1-A4AC-2C2FA2C80B5C}"/>
    <dgm:cxn modelId="{0B394DF9-11F8-4515-86B9-4E363AC30ACC}" srcId="{DF86A6E5-580E-4F2A-B223-B458E5A97CE4}" destId="{AF422F1A-B42A-40EA-80C7-43B27F7060EB}" srcOrd="7" destOrd="0" parTransId="{76E8BFB0-54FB-40FC-9DF4-73C6682CEE31}" sibTransId="{26666BDB-D412-4BF8-AC7A-F2E466F06861}"/>
    <dgm:cxn modelId="{F7B62AFA-B829-4F27-A7A5-86EFFBC6883F}" type="presOf" srcId="{1BFD86C8-311E-47F9-A369-5AD90B1E5A4F}" destId="{FE6D297C-C9E0-4A7D-A12A-BA53DEE78AEC}" srcOrd="0" destOrd="3" presId="urn:microsoft.com/office/officeart/2005/8/layout/hList1"/>
    <dgm:cxn modelId="{2C7599FB-9E01-416D-861C-B5C2EDBA1222}" type="presOf" srcId="{DFDE87FF-41B5-422A-B0DE-35065B11DE8D}" destId="{CD66AAD5-A74B-4989-8AD5-348B79FA87C7}" srcOrd="0" destOrd="2" presId="urn:microsoft.com/office/officeart/2005/8/layout/hList1"/>
    <dgm:cxn modelId="{267AF6FC-B6AC-4A6B-9E66-1F81C0C4D3B3}" type="presOf" srcId="{8A815043-9A70-4D4B-93A9-8E2229848664}" destId="{FE6D297C-C9E0-4A7D-A12A-BA53DEE78AEC}" srcOrd="0" destOrd="1" presId="urn:microsoft.com/office/officeart/2005/8/layout/hList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rgbClr val="7030A0"/>
        </a:solidFill>
        <a:ln>
          <a:solidFill>
            <a:srgbClr val="7030A0"/>
          </a:solidFill>
        </a:ln>
      </dgm:spPr>
      <dgm:t>
        <a:bodyPr/>
        <a:lstStyle/>
        <a:p>
          <a:r>
            <a:rPr lang="en-AU" sz="1100" dirty="0"/>
            <a:t>Day 6 </a:t>
          </a:r>
        </a:p>
        <a:p>
          <a:r>
            <a:rPr lang="en-US" sz="1100" dirty="0"/>
            <a:t>Power Packed Day with Power BI</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7</a:t>
          </a:r>
        </a:p>
        <a:p>
          <a:r>
            <a:rPr lang="en-US" sz="1100" dirty="0"/>
            <a:t>Power up your Apps with AI Builder</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8</a:t>
          </a:r>
        </a:p>
        <a:p>
          <a:r>
            <a:rPr lang="en-US" sz="1100" dirty="0"/>
            <a:t>Power Platform Administration, Security &amp; Integration Connectors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a:t>Introduction</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9</a:t>
          </a:r>
        </a:p>
        <a:p>
          <a:r>
            <a:rPr lang="en-US" sz="1100" dirty="0"/>
            <a:t>Power Packed Bizz Apps Day – Sales &amp; Marketing</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Introduction</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DF86A6E5-580E-4F2A-B223-B458E5A97CE4}">
      <dgm:prSet custT="1"/>
      <dgm:spPr>
        <a:solidFill>
          <a:schemeClr val="bg1">
            <a:lumMod val="65000"/>
          </a:schemeClr>
        </a:solidFill>
        <a:ln>
          <a:solidFill>
            <a:schemeClr val="bg1">
              <a:lumMod val="65000"/>
            </a:schemeClr>
          </a:solidFill>
        </a:ln>
      </dgm:spPr>
      <dgm:t>
        <a:bodyPr/>
        <a:lstStyle/>
        <a:p>
          <a:r>
            <a:rPr lang="en-AU" sz="1100" dirty="0"/>
            <a:t>Day 10</a:t>
          </a:r>
        </a:p>
        <a:p>
          <a:r>
            <a:rPr lang="en-US" sz="1100" dirty="0"/>
            <a:t>Power Packed Bizz Apps Day– Finance &amp; Supply Chain</a:t>
          </a:r>
          <a:endParaRPr lang="en-AU" sz="1100" dirty="0"/>
        </a:p>
      </dgm:t>
    </dgm:pt>
    <dgm:pt modelId="{A3F965A0-4DFA-4DB1-BF22-9BD549EB3157}" type="parTrans" cxnId="{E3ED610E-D840-4A47-82CA-1963CEA02A3D}">
      <dgm:prSet/>
      <dgm:spPr/>
      <dgm:t>
        <a:bodyPr/>
        <a:lstStyle/>
        <a:p>
          <a:endParaRPr lang="en-AU" sz="2400"/>
        </a:p>
      </dgm:t>
    </dgm:pt>
    <dgm:pt modelId="{A2239809-CB4C-48EC-8779-BE5C55EB41C1}" type="sibTrans" cxnId="{E3ED610E-D840-4A47-82CA-1963CEA02A3D}">
      <dgm:prSet/>
      <dgm:spPr/>
      <dgm:t>
        <a:bodyPr/>
        <a:lstStyle/>
        <a:p>
          <a:endParaRPr lang="en-AU" sz="2400"/>
        </a:p>
      </dgm:t>
    </dgm:pt>
    <dgm:pt modelId="{FC2E9FD0-AD1A-4E81-8CE8-F5387731ACC5}">
      <dgm:prSet custT="1"/>
      <dgm:spPr>
        <a:noFill/>
      </dgm:spPr>
      <dgm:t>
        <a:bodyPr/>
        <a:lstStyle/>
        <a:p>
          <a:pPr>
            <a:lnSpc>
              <a:spcPct val="90000"/>
            </a:lnSpc>
            <a:buFont typeface="Wingdings" panose="05000000000000000000" pitchFamily="2" charset="2"/>
            <a:buChar char="ü"/>
          </a:pPr>
          <a:r>
            <a:rPr lang="en-GB" sz="1100" dirty="0"/>
            <a:t>Introduction</a:t>
          </a:r>
          <a:endParaRPr lang="en-AU" sz="1100" dirty="0"/>
        </a:p>
      </dgm:t>
    </dgm:pt>
    <dgm:pt modelId="{92D28802-A2B7-406B-9ECE-488CDE2B7EE3}" type="parTrans" cxnId="{BA4F5ECD-31C9-482B-B6B8-AA34483001C2}">
      <dgm:prSet/>
      <dgm:spPr/>
      <dgm:t>
        <a:bodyPr/>
        <a:lstStyle/>
        <a:p>
          <a:endParaRPr lang="en-AU" sz="2400"/>
        </a:p>
      </dgm:t>
    </dgm:pt>
    <dgm:pt modelId="{5552313E-ED74-447B-808B-0524835A4DBB}" type="sibTrans" cxnId="{BA4F5ECD-31C9-482B-B6B8-AA34483001C2}">
      <dgm:prSet/>
      <dgm:spPr/>
      <dgm:t>
        <a:bodyPr/>
        <a:lstStyle/>
        <a:p>
          <a:endParaRPr lang="en-AU" sz="2400"/>
        </a:p>
      </dgm:t>
    </dgm:pt>
    <dgm:pt modelId="{545A33F6-B5F6-426A-8C86-40CF9A69FDEB}">
      <dgm:prSet custT="1"/>
      <dgm:spPr/>
      <dgm:t>
        <a:bodyPr/>
        <a:lstStyle/>
        <a:p>
          <a:pPr>
            <a:lnSpc>
              <a:spcPct val="150000"/>
            </a:lnSpc>
            <a:buFont typeface="Wingdings" panose="05000000000000000000" pitchFamily="2" charset="2"/>
            <a:buChar char="ü"/>
          </a:pPr>
          <a:r>
            <a:rPr lang="en-US" sz="1100" dirty="0"/>
            <a:t>AI for every app. And everyone</a:t>
          </a:r>
          <a:endParaRPr lang="en-GB" sz="1100" dirty="0"/>
        </a:p>
      </dgm:t>
    </dgm:pt>
    <dgm:pt modelId="{35A6CFD5-75E6-454E-82A8-2EEB5B20D7C7}" type="parTrans" cxnId="{46AC5DA6-931E-485C-80D5-609AA370BF3C}">
      <dgm:prSet/>
      <dgm:spPr/>
      <dgm:t>
        <a:bodyPr/>
        <a:lstStyle/>
        <a:p>
          <a:endParaRPr lang="en-GB"/>
        </a:p>
      </dgm:t>
    </dgm:pt>
    <dgm:pt modelId="{871627F3-A0BF-4926-ACF6-1AD098FB9865}" type="sibTrans" cxnId="{46AC5DA6-931E-485C-80D5-609AA370BF3C}">
      <dgm:prSet/>
      <dgm:spPr/>
      <dgm:t>
        <a:bodyPr/>
        <a:lstStyle/>
        <a:p>
          <a:endParaRPr lang="en-GB"/>
        </a:p>
      </dgm:t>
    </dgm:pt>
    <dgm:pt modelId="{3E642F35-97D9-4849-9004-96A0F376220D}">
      <dgm:prSet custT="1"/>
      <dgm:spPr/>
      <dgm:t>
        <a:bodyPr/>
        <a:lstStyle/>
        <a:p>
          <a:pPr>
            <a:lnSpc>
              <a:spcPct val="150000"/>
            </a:lnSpc>
            <a:buFont typeface="Wingdings" panose="05000000000000000000" pitchFamily="2" charset="2"/>
            <a:buChar char="ü"/>
          </a:pPr>
          <a:r>
            <a:rPr lang="en-GB" sz="1100" dirty="0"/>
            <a:t>Setup Environment</a:t>
          </a:r>
        </a:p>
      </dgm:t>
    </dgm:pt>
    <dgm:pt modelId="{FC0A6F24-07E2-403B-9EB3-1E68DF92A7B9}" type="parTrans" cxnId="{B0D6FD5E-D622-4C75-951D-4FCFE47F2376}">
      <dgm:prSet/>
      <dgm:spPr/>
      <dgm:t>
        <a:bodyPr/>
        <a:lstStyle/>
        <a:p>
          <a:endParaRPr lang="en-GB"/>
        </a:p>
      </dgm:t>
    </dgm:pt>
    <dgm:pt modelId="{E455CF66-9B12-4FAB-A0CC-01947E2B58B4}" type="sibTrans" cxnId="{B0D6FD5E-D622-4C75-951D-4FCFE47F2376}">
      <dgm:prSet/>
      <dgm:spPr/>
      <dgm:t>
        <a:bodyPr/>
        <a:lstStyle/>
        <a:p>
          <a:endParaRPr lang="en-GB"/>
        </a:p>
      </dgm:t>
    </dgm:pt>
    <dgm:pt modelId="{E5BD9D08-D55A-4077-A266-63A3412B597C}">
      <dgm:prSet custT="1"/>
      <dgm:spPr/>
      <dgm:t>
        <a:bodyPr/>
        <a:lstStyle/>
        <a:p>
          <a:pPr>
            <a:lnSpc>
              <a:spcPct val="150000"/>
            </a:lnSpc>
            <a:buFont typeface="Wingdings" panose="05000000000000000000" pitchFamily="2" charset="2"/>
            <a:buChar char="ü"/>
          </a:pPr>
          <a:r>
            <a:rPr lang="en-GB" sz="1100" dirty="0"/>
            <a:t>Types of AI Model</a:t>
          </a:r>
        </a:p>
      </dgm:t>
    </dgm:pt>
    <dgm:pt modelId="{6B05C7C0-09DD-451E-AE20-D6C396140BA4}" type="parTrans" cxnId="{3A16BE9C-5C16-43C7-92AE-5D9F366D5D99}">
      <dgm:prSet/>
      <dgm:spPr/>
      <dgm:t>
        <a:bodyPr/>
        <a:lstStyle/>
        <a:p>
          <a:endParaRPr lang="en-GB"/>
        </a:p>
      </dgm:t>
    </dgm:pt>
    <dgm:pt modelId="{BA576175-C61B-4F42-BBB2-1AF3DD04D2D8}" type="sibTrans" cxnId="{3A16BE9C-5C16-43C7-92AE-5D9F366D5D99}">
      <dgm:prSet/>
      <dgm:spPr/>
      <dgm:t>
        <a:bodyPr/>
        <a:lstStyle/>
        <a:p>
          <a:endParaRPr lang="en-GB"/>
        </a:p>
      </dgm:t>
    </dgm:pt>
    <dgm:pt modelId="{98E9E80D-99C6-4D95-ADA3-154C4B59F85F}">
      <dgm:prSet custT="1"/>
      <dgm:spPr/>
      <dgm:t>
        <a:bodyPr/>
        <a:lstStyle/>
        <a:p>
          <a:pPr>
            <a:lnSpc>
              <a:spcPct val="150000"/>
            </a:lnSpc>
            <a:buFont typeface="Wingdings" panose="05000000000000000000" pitchFamily="2" charset="2"/>
            <a:buChar char="ü"/>
          </a:pPr>
          <a:r>
            <a:rPr lang="en-GB" sz="1100" dirty="0"/>
            <a:t>Prediction</a:t>
          </a:r>
        </a:p>
      </dgm:t>
    </dgm:pt>
    <dgm:pt modelId="{3C03EB72-6B54-48F4-8582-F81997B953D1}" type="parTrans" cxnId="{202B2BBF-62BE-4D26-8E3B-E4B0A1386412}">
      <dgm:prSet/>
      <dgm:spPr/>
      <dgm:t>
        <a:bodyPr/>
        <a:lstStyle/>
        <a:p>
          <a:endParaRPr lang="en-GB"/>
        </a:p>
      </dgm:t>
    </dgm:pt>
    <dgm:pt modelId="{F8702242-78A9-478A-AA78-B0CC2FEB8CFB}" type="sibTrans" cxnId="{202B2BBF-62BE-4D26-8E3B-E4B0A1386412}">
      <dgm:prSet/>
      <dgm:spPr/>
      <dgm:t>
        <a:bodyPr/>
        <a:lstStyle/>
        <a:p>
          <a:endParaRPr lang="en-GB"/>
        </a:p>
      </dgm:t>
    </dgm:pt>
    <dgm:pt modelId="{236D48B7-63A7-4285-9C6C-7AFF01B56D9D}">
      <dgm:prSet custT="1"/>
      <dgm:spPr/>
      <dgm:t>
        <a:bodyPr/>
        <a:lstStyle/>
        <a:p>
          <a:pPr>
            <a:lnSpc>
              <a:spcPct val="150000"/>
            </a:lnSpc>
            <a:buFont typeface="Wingdings" panose="05000000000000000000" pitchFamily="2" charset="2"/>
            <a:buChar char="ü"/>
          </a:pPr>
          <a:r>
            <a:rPr lang="en-GB" sz="1100" dirty="0"/>
            <a:t>Form processing</a:t>
          </a:r>
        </a:p>
      </dgm:t>
    </dgm:pt>
    <dgm:pt modelId="{13EDD0DB-D12A-4055-86FC-11CE01E96C7B}" type="parTrans" cxnId="{7D186AED-01CD-425B-8B11-92BA4F6709E3}">
      <dgm:prSet/>
      <dgm:spPr/>
      <dgm:t>
        <a:bodyPr/>
        <a:lstStyle/>
        <a:p>
          <a:endParaRPr lang="en-GB"/>
        </a:p>
      </dgm:t>
    </dgm:pt>
    <dgm:pt modelId="{410012CC-317E-4CEA-BD64-8DB0C548B075}" type="sibTrans" cxnId="{7D186AED-01CD-425B-8B11-92BA4F6709E3}">
      <dgm:prSet/>
      <dgm:spPr/>
      <dgm:t>
        <a:bodyPr/>
        <a:lstStyle/>
        <a:p>
          <a:endParaRPr lang="en-GB"/>
        </a:p>
      </dgm:t>
    </dgm:pt>
    <dgm:pt modelId="{24E91F4A-3897-4A0C-950E-4537F3FBB810}">
      <dgm:prSet custT="1"/>
      <dgm:spPr/>
      <dgm:t>
        <a:bodyPr/>
        <a:lstStyle/>
        <a:p>
          <a:pPr>
            <a:lnSpc>
              <a:spcPct val="150000"/>
            </a:lnSpc>
            <a:buFont typeface="Wingdings" panose="05000000000000000000" pitchFamily="2" charset="2"/>
            <a:buChar char="ü"/>
          </a:pPr>
          <a:r>
            <a:rPr lang="en-GB" sz="1100" dirty="0"/>
            <a:t>Object detection</a:t>
          </a:r>
        </a:p>
      </dgm:t>
    </dgm:pt>
    <dgm:pt modelId="{3FA903BF-7730-470C-B9B9-D24374440B2F}" type="parTrans" cxnId="{E89DCC35-4170-4CB2-A20C-EB81473BF897}">
      <dgm:prSet/>
      <dgm:spPr/>
      <dgm:t>
        <a:bodyPr/>
        <a:lstStyle/>
        <a:p>
          <a:endParaRPr lang="en-GB"/>
        </a:p>
      </dgm:t>
    </dgm:pt>
    <dgm:pt modelId="{B56624A6-8E5F-4771-B1C0-E2E7A2D5FEA7}" type="sibTrans" cxnId="{E89DCC35-4170-4CB2-A20C-EB81473BF897}">
      <dgm:prSet/>
      <dgm:spPr/>
      <dgm:t>
        <a:bodyPr/>
        <a:lstStyle/>
        <a:p>
          <a:endParaRPr lang="en-GB"/>
        </a:p>
      </dgm:t>
    </dgm:pt>
    <dgm:pt modelId="{58A2E522-E29C-4132-AC13-C3D4E644FA3C}">
      <dgm:prSet custT="1"/>
      <dgm:spPr/>
      <dgm:t>
        <a:bodyPr/>
        <a:lstStyle/>
        <a:p>
          <a:pPr>
            <a:lnSpc>
              <a:spcPct val="150000"/>
            </a:lnSpc>
            <a:buFont typeface="Wingdings" panose="05000000000000000000" pitchFamily="2" charset="2"/>
            <a:buChar char="ü"/>
          </a:pPr>
          <a:r>
            <a:rPr lang="en-GB" sz="1100" dirty="0"/>
            <a:t>Text classification</a:t>
          </a:r>
        </a:p>
      </dgm:t>
    </dgm:pt>
    <dgm:pt modelId="{E9E5FE19-EEBB-4197-8E3C-36FFB0A95F09}" type="parTrans" cxnId="{95F1422B-D2D2-4C16-B913-4506C14F30E2}">
      <dgm:prSet/>
      <dgm:spPr/>
      <dgm:t>
        <a:bodyPr/>
        <a:lstStyle/>
        <a:p>
          <a:endParaRPr lang="en-GB"/>
        </a:p>
      </dgm:t>
    </dgm:pt>
    <dgm:pt modelId="{5D0976C6-ACD5-49EF-BDEC-DCDD2C61531D}" type="sibTrans" cxnId="{95F1422B-D2D2-4C16-B913-4506C14F30E2}">
      <dgm:prSet/>
      <dgm:spPr/>
      <dgm:t>
        <a:bodyPr/>
        <a:lstStyle/>
        <a:p>
          <a:endParaRPr lang="en-GB"/>
        </a:p>
      </dgm:t>
    </dgm:pt>
    <dgm:pt modelId="{C15E1527-ED8A-4127-96D3-A40FE5E9F551}">
      <dgm:prSet custT="1"/>
      <dgm:spPr/>
      <dgm:t>
        <a:bodyPr/>
        <a:lstStyle/>
        <a:p>
          <a:pPr>
            <a:lnSpc>
              <a:spcPct val="150000"/>
            </a:lnSpc>
            <a:buFont typeface="Wingdings" panose="05000000000000000000" pitchFamily="2" charset="2"/>
            <a:buChar char="ü"/>
          </a:pPr>
          <a:r>
            <a:rPr lang="en-GB" sz="1100" dirty="0"/>
            <a:t>Demo</a:t>
          </a:r>
        </a:p>
      </dgm:t>
    </dgm:pt>
    <dgm:pt modelId="{F1F539FA-D668-4A01-9EF5-E9760A99DFC0}" type="parTrans" cxnId="{70C8AFC0-C182-4576-96DA-EAECDBD4CEE1}">
      <dgm:prSet/>
      <dgm:spPr/>
      <dgm:t>
        <a:bodyPr/>
        <a:lstStyle/>
        <a:p>
          <a:endParaRPr lang="en-GB"/>
        </a:p>
      </dgm:t>
    </dgm:pt>
    <dgm:pt modelId="{1A19537F-D665-449A-96C1-15D1F4CFFA74}" type="sibTrans" cxnId="{70C8AFC0-C182-4576-96DA-EAECDBD4CEE1}">
      <dgm:prSet/>
      <dgm:spPr/>
      <dgm:t>
        <a:bodyPr/>
        <a:lstStyle/>
        <a:p>
          <a:endParaRPr lang="en-GB"/>
        </a:p>
      </dgm:t>
    </dgm:pt>
    <dgm:pt modelId="{ED0320A2-84EF-464D-BA55-8B9CA19360EB}">
      <dgm:prSet custT="1"/>
      <dgm:spPr/>
      <dgm:t>
        <a:bodyPr/>
        <a:lstStyle/>
        <a:p>
          <a:pPr>
            <a:lnSpc>
              <a:spcPct val="150000"/>
            </a:lnSpc>
            <a:buFont typeface="Wingdings" panose="05000000000000000000" pitchFamily="2" charset="2"/>
            <a:buChar char="ü"/>
          </a:pPr>
          <a:r>
            <a:rPr lang="en-GB" sz="1100" dirty="0"/>
            <a:t>The 5x5 Principle</a:t>
          </a:r>
        </a:p>
      </dgm:t>
    </dgm:pt>
    <dgm:pt modelId="{733CED72-31D7-4D0C-A15C-D7391E674E4A}" type="parTrans" cxnId="{ADABC46F-5F7F-450F-A491-AF77B0223B23}">
      <dgm:prSet/>
      <dgm:spPr/>
      <dgm:t>
        <a:bodyPr/>
        <a:lstStyle/>
        <a:p>
          <a:endParaRPr lang="en-GB"/>
        </a:p>
      </dgm:t>
    </dgm:pt>
    <dgm:pt modelId="{4A1D8552-EF71-45FB-A7C5-E3AF0407CC2D}" type="sibTrans" cxnId="{ADABC46F-5F7F-450F-A491-AF77B0223B23}">
      <dgm:prSet/>
      <dgm:spPr/>
      <dgm:t>
        <a:bodyPr/>
        <a:lstStyle/>
        <a:p>
          <a:endParaRPr lang="en-GB"/>
        </a:p>
      </dgm:t>
    </dgm:pt>
    <dgm:pt modelId="{8E896EB5-DC99-4BB3-B264-36E39DE7CEC8}">
      <dgm:prSet custT="1"/>
      <dgm:spPr/>
      <dgm:t>
        <a:bodyPr/>
        <a:lstStyle/>
        <a:p>
          <a:pPr>
            <a:lnSpc>
              <a:spcPct val="150000"/>
            </a:lnSpc>
            <a:buFont typeface="Wingdings" panose="05000000000000000000" pitchFamily="2" charset="2"/>
            <a:buChar char="ü"/>
          </a:pPr>
          <a:r>
            <a:rPr lang="en-GB" sz="1100" dirty="0"/>
            <a:t>Customer momentum: Power BI</a:t>
          </a:r>
        </a:p>
      </dgm:t>
    </dgm:pt>
    <dgm:pt modelId="{D783B99B-ADFA-4D1B-A614-77EF61E71670}" type="parTrans" cxnId="{B9CB5028-8610-4C03-8D30-E47EEEDF1F12}">
      <dgm:prSet/>
      <dgm:spPr/>
      <dgm:t>
        <a:bodyPr/>
        <a:lstStyle/>
        <a:p>
          <a:endParaRPr lang="en-GB"/>
        </a:p>
      </dgm:t>
    </dgm:pt>
    <dgm:pt modelId="{C765E2B2-5B2B-4F45-B628-B6251082CF94}" type="sibTrans" cxnId="{B9CB5028-8610-4C03-8D30-E47EEEDF1F12}">
      <dgm:prSet/>
      <dgm:spPr/>
      <dgm:t>
        <a:bodyPr/>
        <a:lstStyle/>
        <a:p>
          <a:endParaRPr lang="en-GB"/>
        </a:p>
      </dgm:t>
    </dgm:pt>
    <dgm:pt modelId="{A6C29D9B-FA0D-4C44-99F3-70A3C6A28ABC}">
      <dgm:prSet custT="1"/>
      <dgm:spPr/>
      <dgm:t>
        <a:bodyPr/>
        <a:lstStyle/>
        <a:p>
          <a:pPr>
            <a:lnSpc>
              <a:spcPct val="150000"/>
            </a:lnSpc>
            <a:buFont typeface="Wingdings" panose="05000000000000000000" pitchFamily="2" charset="2"/>
            <a:buChar char="ü"/>
          </a:pPr>
          <a:r>
            <a:rPr lang="en-GB" sz="1100" dirty="0"/>
            <a:t>Power BI Desktop</a:t>
          </a:r>
        </a:p>
      </dgm:t>
    </dgm:pt>
    <dgm:pt modelId="{30B991BB-59D0-46CE-B76F-A8E10A0E3AD2}" type="parTrans" cxnId="{DE6DA398-F2D2-4825-B1B7-40F17E6BD05B}">
      <dgm:prSet/>
      <dgm:spPr/>
      <dgm:t>
        <a:bodyPr/>
        <a:lstStyle/>
        <a:p>
          <a:endParaRPr lang="en-GB"/>
        </a:p>
      </dgm:t>
    </dgm:pt>
    <dgm:pt modelId="{C42FABC9-FC87-44F8-819D-67DCEC95CB19}" type="sibTrans" cxnId="{DE6DA398-F2D2-4825-B1B7-40F17E6BD05B}">
      <dgm:prSet/>
      <dgm:spPr/>
      <dgm:t>
        <a:bodyPr/>
        <a:lstStyle/>
        <a:p>
          <a:endParaRPr lang="en-GB"/>
        </a:p>
      </dgm:t>
    </dgm:pt>
    <dgm:pt modelId="{A05F72D0-69A6-4C7B-BB38-A1A0AB843EE4}">
      <dgm:prSet custT="1"/>
      <dgm:spPr/>
      <dgm:t>
        <a:bodyPr/>
        <a:lstStyle/>
        <a:p>
          <a:pPr>
            <a:lnSpc>
              <a:spcPct val="150000"/>
            </a:lnSpc>
            <a:buFont typeface="Wingdings" panose="05000000000000000000" pitchFamily="2" charset="2"/>
            <a:buChar char="ü"/>
          </a:pPr>
          <a:r>
            <a:rPr lang="en-GB" sz="1100" dirty="0"/>
            <a:t>Data sources</a:t>
          </a:r>
        </a:p>
      </dgm:t>
    </dgm:pt>
    <dgm:pt modelId="{62F7D189-29D3-4D68-9BF0-B0FAEE19B125}" type="parTrans" cxnId="{01AD5014-4F28-4426-95E6-AF48D3E6D80A}">
      <dgm:prSet/>
      <dgm:spPr/>
      <dgm:t>
        <a:bodyPr/>
        <a:lstStyle/>
        <a:p>
          <a:endParaRPr lang="en-GB"/>
        </a:p>
      </dgm:t>
    </dgm:pt>
    <dgm:pt modelId="{74C6F7AD-BBFB-49F3-9C3B-B861D5A124C6}" type="sibTrans" cxnId="{01AD5014-4F28-4426-95E6-AF48D3E6D80A}">
      <dgm:prSet/>
      <dgm:spPr/>
      <dgm:t>
        <a:bodyPr/>
        <a:lstStyle/>
        <a:p>
          <a:endParaRPr lang="en-GB"/>
        </a:p>
      </dgm:t>
    </dgm:pt>
    <dgm:pt modelId="{03D3870E-6E12-4A4A-99E8-B07254945176}">
      <dgm:prSet custT="1"/>
      <dgm:spPr/>
      <dgm:t>
        <a:bodyPr/>
        <a:lstStyle/>
        <a:p>
          <a:pPr>
            <a:lnSpc>
              <a:spcPct val="150000"/>
            </a:lnSpc>
            <a:buFont typeface="Wingdings" panose="05000000000000000000" pitchFamily="2" charset="2"/>
            <a:buChar char="ü"/>
          </a:pPr>
          <a:r>
            <a:rPr lang="en-GB" sz="1100" dirty="0"/>
            <a:t>Power Query</a:t>
          </a:r>
        </a:p>
      </dgm:t>
    </dgm:pt>
    <dgm:pt modelId="{A33E1C08-23D8-4E14-99AB-83006AD2583F}" type="parTrans" cxnId="{E22B1161-B875-42C3-872A-BA51DEFE8537}">
      <dgm:prSet/>
      <dgm:spPr/>
      <dgm:t>
        <a:bodyPr/>
        <a:lstStyle/>
        <a:p>
          <a:endParaRPr lang="en-GB"/>
        </a:p>
      </dgm:t>
    </dgm:pt>
    <dgm:pt modelId="{60E885CE-DE9F-4222-901B-F44A9519D4BC}" type="sibTrans" cxnId="{E22B1161-B875-42C3-872A-BA51DEFE8537}">
      <dgm:prSet/>
      <dgm:spPr/>
      <dgm:t>
        <a:bodyPr/>
        <a:lstStyle/>
        <a:p>
          <a:endParaRPr lang="en-GB"/>
        </a:p>
      </dgm:t>
    </dgm:pt>
    <dgm:pt modelId="{B1D56709-3A7C-4639-9F64-8CF2DFC1EEAF}">
      <dgm:prSet custT="1"/>
      <dgm:spPr/>
      <dgm:t>
        <a:bodyPr/>
        <a:lstStyle/>
        <a:p>
          <a:pPr>
            <a:lnSpc>
              <a:spcPct val="150000"/>
            </a:lnSpc>
            <a:buFont typeface="Wingdings" panose="05000000000000000000" pitchFamily="2" charset="2"/>
            <a:buChar char="ü"/>
          </a:pPr>
          <a:r>
            <a:rPr lang="en-GB" sz="1100" dirty="0"/>
            <a:t>Dataflow</a:t>
          </a:r>
        </a:p>
      </dgm:t>
    </dgm:pt>
    <dgm:pt modelId="{CFEBF81F-9A13-4624-9116-3E4F01E99DAC}" type="parTrans" cxnId="{5A99B117-83E0-4DDA-9909-5A1A6250AD18}">
      <dgm:prSet/>
      <dgm:spPr/>
      <dgm:t>
        <a:bodyPr/>
        <a:lstStyle/>
        <a:p>
          <a:endParaRPr lang="en-GB"/>
        </a:p>
      </dgm:t>
    </dgm:pt>
    <dgm:pt modelId="{740B5291-618D-4B35-84FE-8EE5C299203E}" type="sibTrans" cxnId="{5A99B117-83E0-4DDA-9909-5A1A6250AD18}">
      <dgm:prSet/>
      <dgm:spPr/>
      <dgm:t>
        <a:bodyPr/>
        <a:lstStyle/>
        <a:p>
          <a:endParaRPr lang="en-GB"/>
        </a:p>
      </dgm:t>
    </dgm:pt>
    <dgm:pt modelId="{DCB7BB8A-CD35-4222-952A-62E0A9CA463F}">
      <dgm:prSet custT="1"/>
      <dgm:spPr/>
      <dgm:t>
        <a:bodyPr/>
        <a:lstStyle/>
        <a:p>
          <a:pPr>
            <a:lnSpc>
              <a:spcPct val="150000"/>
            </a:lnSpc>
            <a:buFont typeface="Wingdings" panose="05000000000000000000" pitchFamily="2" charset="2"/>
            <a:buChar char="ü"/>
          </a:pPr>
          <a:r>
            <a:rPr lang="en-US" sz="1100" dirty="0"/>
            <a:t>Using a Calculation (DAX) in multiple files</a:t>
          </a:r>
          <a:endParaRPr lang="en-GB" sz="1100" dirty="0"/>
        </a:p>
      </dgm:t>
    </dgm:pt>
    <dgm:pt modelId="{A5148690-8224-4448-A595-C0900FCD59F3}" type="parTrans" cxnId="{76EEBB3B-3E89-4F18-95D8-1A19F6518923}">
      <dgm:prSet/>
      <dgm:spPr/>
      <dgm:t>
        <a:bodyPr/>
        <a:lstStyle/>
        <a:p>
          <a:endParaRPr lang="en-GB"/>
        </a:p>
      </dgm:t>
    </dgm:pt>
    <dgm:pt modelId="{34E54AF9-3437-46C4-B34E-177C1564BD59}" type="sibTrans" cxnId="{76EEBB3B-3E89-4F18-95D8-1A19F6518923}">
      <dgm:prSet/>
      <dgm:spPr/>
      <dgm:t>
        <a:bodyPr/>
        <a:lstStyle/>
        <a:p>
          <a:endParaRPr lang="en-GB"/>
        </a:p>
      </dgm:t>
    </dgm:pt>
    <dgm:pt modelId="{3FD82739-856C-477A-A9F2-F79000C2BD73}">
      <dgm:prSet custT="1"/>
      <dgm:spPr/>
      <dgm:t>
        <a:bodyPr/>
        <a:lstStyle/>
        <a:p>
          <a:pPr>
            <a:lnSpc>
              <a:spcPct val="150000"/>
            </a:lnSpc>
            <a:buFont typeface="Wingdings" panose="05000000000000000000" pitchFamily="2" charset="2"/>
            <a:buChar char="ü"/>
          </a:pPr>
          <a:r>
            <a:rPr lang="en-GB" sz="1100" dirty="0"/>
            <a:t>Paginated Reporting</a:t>
          </a:r>
        </a:p>
      </dgm:t>
    </dgm:pt>
    <dgm:pt modelId="{0D75DD0F-8D71-4417-84BC-EAD9CE83FA07}" type="parTrans" cxnId="{C377A466-AD2B-45D6-AD4A-3D0F22318176}">
      <dgm:prSet/>
      <dgm:spPr/>
      <dgm:t>
        <a:bodyPr/>
        <a:lstStyle/>
        <a:p>
          <a:endParaRPr lang="en-GB"/>
        </a:p>
      </dgm:t>
    </dgm:pt>
    <dgm:pt modelId="{8EF37914-1361-4FCA-9D73-4AFC34BC2D51}" type="sibTrans" cxnId="{C377A466-AD2B-45D6-AD4A-3D0F22318176}">
      <dgm:prSet/>
      <dgm:spPr/>
      <dgm:t>
        <a:bodyPr/>
        <a:lstStyle/>
        <a:p>
          <a:endParaRPr lang="en-GB"/>
        </a:p>
      </dgm:t>
    </dgm:pt>
    <dgm:pt modelId="{BCDD3C48-E5A3-4417-86F3-B7128AC5B7B1}">
      <dgm:prSet custT="1"/>
      <dgm:spPr/>
      <dgm:t>
        <a:bodyPr/>
        <a:lstStyle/>
        <a:p>
          <a:pPr>
            <a:lnSpc>
              <a:spcPct val="150000"/>
            </a:lnSpc>
            <a:buFont typeface="Wingdings" panose="05000000000000000000" pitchFamily="2" charset="2"/>
            <a:buChar char="ü"/>
          </a:pPr>
          <a:r>
            <a:rPr lang="en-GB" sz="1100" dirty="0"/>
            <a:t>Power BI Admin Portal </a:t>
          </a:r>
        </a:p>
      </dgm:t>
    </dgm:pt>
    <dgm:pt modelId="{10E7CB6E-2AD1-4789-8237-7BEC72F1F1FA}" type="parTrans" cxnId="{987BE227-CEAA-47DE-803C-BDCA93CF7D97}">
      <dgm:prSet/>
      <dgm:spPr/>
      <dgm:t>
        <a:bodyPr/>
        <a:lstStyle/>
        <a:p>
          <a:endParaRPr lang="en-GB"/>
        </a:p>
      </dgm:t>
    </dgm:pt>
    <dgm:pt modelId="{DFA3E833-ED9A-4EA5-ACF4-749C666265D1}" type="sibTrans" cxnId="{987BE227-CEAA-47DE-803C-BDCA93CF7D97}">
      <dgm:prSet/>
      <dgm:spPr/>
      <dgm:t>
        <a:bodyPr/>
        <a:lstStyle/>
        <a:p>
          <a:endParaRPr lang="en-GB"/>
        </a:p>
      </dgm:t>
    </dgm:pt>
    <dgm:pt modelId="{3009EBD5-8533-475D-BE3F-7DA7EB0BDAF2}">
      <dgm:prSet custT="1"/>
      <dgm:spPr/>
      <dgm:t>
        <a:bodyPr/>
        <a:lstStyle/>
        <a:p>
          <a:pPr>
            <a:lnSpc>
              <a:spcPct val="150000"/>
            </a:lnSpc>
            <a:buFont typeface="Wingdings" panose="05000000000000000000" pitchFamily="2" charset="2"/>
            <a:buChar char="ü"/>
          </a:pPr>
          <a:r>
            <a:rPr lang="en-GB" sz="1100" dirty="0"/>
            <a:t>Demo</a:t>
          </a:r>
        </a:p>
      </dgm:t>
    </dgm:pt>
    <dgm:pt modelId="{078260EC-E067-48F8-94B9-B068CF335D61}" type="parTrans" cxnId="{7BAF2CFD-1919-4540-87BA-E3BD91F1FDBD}">
      <dgm:prSet/>
      <dgm:spPr/>
      <dgm:t>
        <a:bodyPr/>
        <a:lstStyle/>
        <a:p>
          <a:endParaRPr lang="en-GB"/>
        </a:p>
      </dgm:t>
    </dgm:pt>
    <dgm:pt modelId="{DF7B415B-F4FE-4132-B4D6-C3D469631BF7}" type="sibTrans" cxnId="{7BAF2CFD-1919-4540-87BA-E3BD91F1FDBD}">
      <dgm:prSet/>
      <dgm:spPr/>
      <dgm:t>
        <a:bodyPr/>
        <a:lstStyle/>
        <a:p>
          <a:endParaRPr lang="en-GB"/>
        </a:p>
      </dgm:t>
    </dgm:pt>
    <dgm:pt modelId="{50147886-EAE7-4BEB-BA6C-F68DA6BF58EE}">
      <dgm:prSet custT="1"/>
      <dgm:spPr/>
      <dgm:t>
        <a:bodyPr/>
        <a:lstStyle/>
        <a:p>
          <a:pPr>
            <a:lnSpc>
              <a:spcPct val="150000"/>
            </a:lnSpc>
            <a:buFont typeface="Wingdings" panose="05000000000000000000" pitchFamily="2" charset="2"/>
            <a:buChar char="ü"/>
          </a:pPr>
          <a:r>
            <a:rPr lang="en-GB" sz="1100" dirty="0"/>
            <a:t>Secure your tenant</a:t>
          </a:r>
        </a:p>
      </dgm:t>
    </dgm:pt>
    <dgm:pt modelId="{1B03D5B8-A550-4C3B-B659-4BB18866FEE6}" type="parTrans" cxnId="{2ACC45BA-7497-47FE-AD13-958DF8311CFE}">
      <dgm:prSet/>
      <dgm:spPr/>
      <dgm:t>
        <a:bodyPr/>
        <a:lstStyle/>
        <a:p>
          <a:endParaRPr lang="en-GB"/>
        </a:p>
      </dgm:t>
    </dgm:pt>
    <dgm:pt modelId="{897C281A-AF25-4C78-B51E-5272CB605DBE}" type="sibTrans" cxnId="{2ACC45BA-7497-47FE-AD13-958DF8311CFE}">
      <dgm:prSet/>
      <dgm:spPr/>
      <dgm:t>
        <a:bodyPr/>
        <a:lstStyle/>
        <a:p>
          <a:endParaRPr lang="en-GB"/>
        </a:p>
      </dgm:t>
    </dgm:pt>
    <dgm:pt modelId="{40585278-DF6A-4768-8168-AFAA3D149FEC}">
      <dgm:prSet custT="1"/>
      <dgm:spPr/>
      <dgm:t>
        <a:bodyPr/>
        <a:lstStyle/>
        <a:p>
          <a:pPr>
            <a:lnSpc>
              <a:spcPct val="150000"/>
            </a:lnSpc>
            <a:buFont typeface="Wingdings" panose="05000000000000000000" pitchFamily="2" charset="2"/>
            <a:buChar char="ü"/>
          </a:pPr>
          <a:r>
            <a:rPr lang="en-GB" sz="1100" dirty="0"/>
            <a:t>Monitor your tenant’s activity</a:t>
          </a:r>
        </a:p>
      </dgm:t>
    </dgm:pt>
    <dgm:pt modelId="{5C50C266-A519-446A-82D8-B40D8304A1B7}" type="parTrans" cxnId="{DB52AA9F-F9CC-4A8E-AB0E-33BCDB036D5E}">
      <dgm:prSet/>
      <dgm:spPr/>
      <dgm:t>
        <a:bodyPr/>
        <a:lstStyle/>
        <a:p>
          <a:endParaRPr lang="en-GB"/>
        </a:p>
      </dgm:t>
    </dgm:pt>
    <dgm:pt modelId="{95C3AD48-8DBD-458D-B6BC-D77382399005}" type="sibTrans" cxnId="{DB52AA9F-F9CC-4A8E-AB0E-33BCDB036D5E}">
      <dgm:prSet/>
      <dgm:spPr/>
      <dgm:t>
        <a:bodyPr/>
        <a:lstStyle/>
        <a:p>
          <a:endParaRPr lang="en-GB"/>
        </a:p>
      </dgm:t>
    </dgm:pt>
    <dgm:pt modelId="{88D93969-2262-4FB9-8705-4D141334E937}">
      <dgm:prSet custT="1"/>
      <dgm:spPr/>
      <dgm:t>
        <a:bodyPr/>
        <a:lstStyle/>
        <a:p>
          <a:pPr>
            <a:lnSpc>
              <a:spcPct val="150000"/>
            </a:lnSpc>
            <a:buFont typeface="Wingdings" panose="05000000000000000000" pitchFamily="2" charset="2"/>
            <a:buChar char="ü"/>
          </a:pPr>
          <a:r>
            <a:rPr lang="en-US" sz="1100" dirty="0"/>
            <a:t>Alert &amp; act on that activity</a:t>
          </a:r>
          <a:endParaRPr lang="en-GB" sz="1100" dirty="0"/>
        </a:p>
      </dgm:t>
    </dgm:pt>
    <dgm:pt modelId="{8A21C158-BC6D-470C-B4B1-9EEF6E089342}" type="parTrans" cxnId="{1E130DC6-DD45-4BC4-825A-5EB61C250B47}">
      <dgm:prSet/>
      <dgm:spPr/>
      <dgm:t>
        <a:bodyPr/>
        <a:lstStyle/>
        <a:p>
          <a:endParaRPr lang="en-GB"/>
        </a:p>
      </dgm:t>
    </dgm:pt>
    <dgm:pt modelId="{32EE6A0F-BF28-43FD-9D4A-636DBEF2E24A}" type="sibTrans" cxnId="{1E130DC6-DD45-4BC4-825A-5EB61C250B47}">
      <dgm:prSet/>
      <dgm:spPr/>
      <dgm:t>
        <a:bodyPr/>
        <a:lstStyle/>
        <a:p>
          <a:endParaRPr lang="en-GB"/>
        </a:p>
      </dgm:t>
    </dgm:pt>
    <dgm:pt modelId="{9610126D-8E49-4BC7-A0DB-A630B3EC4789}">
      <dgm:prSet custT="1"/>
      <dgm:spPr/>
      <dgm:t>
        <a:bodyPr/>
        <a:lstStyle/>
        <a:p>
          <a:pPr>
            <a:lnSpc>
              <a:spcPct val="150000"/>
            </a:lnSpc>
            <a:buFont typeface="Wingdings" panose="05000000000000000000" pitchFamily="2" charset="2"/>
            <a:buChar char="ü"/>
          </a:pPr>
          <a:r>
            <a:rPr lang="en-GB" sz="1100" dirty="0"/>
            <a:t>Connectors</a:t>
          </a:r>
        </a:p>
      </dgm:t>
    </dgm:pt>
    <dgm:pt modelId="{FE2D0D8C-3E21-4CC2-9CAE-769532D3A206}" type="parTrans" cxnId="{0958170B-19A0-4708-9E20-DA0354686925}">
      <dgm:prSet/>
      <dgm:spPr/>
      <dgm:t>
        <a:bodyPr/>
        <a:lstStyle/>
        <a:p>
          <a:endParaRPr lang="en-GB"/>
        </a:p>
      </dgm:t>
    </dgm:pt>
    <dgm:pt modelId="{360FF09A-39B9-4FE3-827D-582816FF646C}" type="sibTrans" cxnId="{0958170B-19A0-4708-9E20-DA0354686925}">
      <dgm:prSet/>
      <dgm:spPr/>
      <dgm:t>
        <a:bodyPr/>
        <a:lstStyle/>
        <a:p>
          <a:endParaRPr lang="en-GB"/>
        </a:p>
      </dgm:t>
    </dgm:pt>
    <dgm:pt modelId="{624CB385-66B0-4EAE-9A0D-21C51F23C0FF}">
      <dgm:prSet custT="1"/>
      <dgm:spPr/>
      <dgm:t>
        <a:bodyPr/>
        <a:lstStyle/>
        <a:p>
          <a:pPr>
            <a:lnSpc>
              <a:spcPct val="150000"/>
            </a:lnSpc>
            <a:buFont typeface="Wingdings" panose="05000000000000000000" pitchFamily="2" charset="2"/>
            <a:buChar char="ü"/>
          </a:pPr>
          <a:r>
            <a:rPr lang="en-GB" sz="1100" dirty="0"/>
            <a:t>SharePoint Integration</a:t>
          </a:r>
        </a:p>
      </dgm:t>
    </dgm:pt>
    <dgm:pt modelId="{17722B10-61BA-4CF9-80CB-DC8F73C4175C}" type="parTrans" cxnId="{1394BDFB-E727-409D-8BB5-D3D2E6E5358D}">
      <dgm:prSet/>
      <dgm:spPr/>
      <dgm:t>
        <a:bodyPr/>
        <a:lstStyle/>
        <a:p>
          <a:endParaRPr lang="en-GB"/>
        </a:p>
      </dgm:t>
    </dgm:pt>
    <dgm:pt modelId="{FEDFE2F1-E7A6-4E9A-BE0B-1D277CEBFD8C}" type="sibTrans" cxnId="{1394BDFB-E727-409D-8BB5-D3D2E6E5358D}">
      <dgm:prSet/>
      <dgm:spPr/>
      <dgm:t>
        <a:bodyPr/>
        <a:lstStyle/>
        <a:p>
          <a:endParaRPr lang="en-GB"/>
        </a:p>
      </dgm:t>
    </dgm:pt>
    <dgm:pt modelId="{6A0DAC46-074E-44D5-BC93-2A28D37093F5}">
      <dgm:prSet custT="1"/>
      <dgm:spPr/>
      <dgm:t>
        <a:bodyPr/>
        <a:lstStyle/>
        <a:p>
          <a:pPr>
            <a:lnSpc>
              <a:spcPct val="150000"/>
            </a:lnSpc>
            <a:buFont typeface="Wingdings" panose="05000000000000000000" pitchFamily="2" charset="2"/>
            <a:buChar char="ü"/>
          </a:pPr>
          <a:r>
            <a:rPr lang="en-GB" sz="1100" dirty="0"/>
            <a:t>Demo</a:t>
          </a:r>
        </a:p>
      </dgm:t>
    </dgm:pt>
    <dgm:pt modelId="{5BD27BA4-E4AD-4969-8558-62A55EE05DA6}" type="parTrans" cxnId="{E96547F9-7650-4953-B80F-A932BA8449D0}">
      <dgm:prSet/>
      <dgm:spPr/>
      <dgm:t>
        <a:bodyPr/>
        <a:lstStyle/>
        <a:p>
          <a:endParaRPr lang="en-GB"/>
        </a:p>
      </dgm:t>
    </dgm:pt>
    <dgm:pt modelId="{196479E3-B851-4A29-AAD0-46354CAD7D02}" type="sibTrans" cxnId="{E96547F9-7650-4953-B80F-A932BA8449D0}">
      <dgm:prSet/>
      <dgm:spPr/>
      <dgm:t>
        <a:bodyPr/>
        <a:lstStyle/>
        <a:p>
          <a:endParaRPr lang="en-GB"/>
        </a:p>
      </dgm:t>
    </dgm:pt>
    <dgm:pt modelId="{5DE25A94-6918-4273-9B5D-514CB3F59858}">
      <dgm:prSet custT="1"/>
      <dgm:spPr/>
      <dgm:t>
        <a:bodyPr/>
        <a:lstStyle/>
        <a:p>
          <a:pPr>
            <a:lnSpc>
              <a:spcPct val="150000"/>
            </a:lnSpc>
            <a:buFont typeface="Wingdings" panose="05000000000000000000" pitchFamily="2" charset="2"/>
            <a:buChar char="ü"/>
          </a:pPr>
          <a:r>
            <a:rPr lang="en-GB" sz="1100" dirty="0"/>
            <a:t>Nurture more demand</a:t>
          </a:r>
        </a:p>
      </dgm:t>
    </dgm:pt>
    <dgm:pt modelId="{78ABE27B-1C98-4453-8F3E-300A620CDC95}" type="parTrans" cxnId="{C705DF45-B0B7-41EF-8645-435515E6A266}">
      <dgm:prSet/>
      <dgm:spPr/>
      <dgm:t>
        <a:bodyPr/>
        <a:lstStyle/>
        <a:p>
          <a:endParaRPr lang="en-GB"/>
        </a:p>
      </dgm:t>
    </dgm:pt>
    <dgm:pt modelId="{02691541-E1A8-4AF1-B616-21CEAD1D89BB}" type="sibTrans" cxnId="{C705DF45-B0B7-41EF-8645-435515E6A266}">
      <dgm:prSet/>
      <dgm:spPr/>
      <dgm:t>
        <a:bodyPr/>
        <a:lstStyle/>
        <a:p>
          <a:endParaRPr lang="en-GB"/>
        </a:p>
      </dgm:t>
    </dgm:pt>
    <dgm:pt modelId="{AA78ED3C-C951-4F58-9959-01105C3C2617}">
      <dgm:prSet custT="1"/>
      <dgm:spPr/>
      <dgm:t>
        <a:bodyPr/>
        <a:lstStyle/>
        <a:p>
          <a:pPr>
            <a:lnSpc>
              <a:spcPct val="150000"/>
            </a:lnSpc>
            <a:buFont typeface="Wingdings" panose="05000000000000000000" pitchFamily="2" charset="2"/>
            <a:buChar char="ü"/>
          </a:pPr>
          <a:r>
            <a:rPr lang="en-GB" sz="1100" dirty="0"/>
            <a:t>Personalize buyer experiences</a:t>
          </a:r>
        </a:p>
      </dgm:t>
    </dgm:pt>
    <dgm:pt modelId="{80E848FA-6CC9-40FF-8A2E-3A173477A632}" type="parTrans" cxnId="{B8C83676-32B6-414D-87A3-58819BB77685}">
      <dgm:prSet/>
      <dgm:spPr/>
      <dgm:t>
        <a:bodyPr/>
        <a:lstStyle/>
        <a:p>
          <a:endParaRPr lang="en-GB"/>
        </a:p>
      </dgm:t>
    </dgm:pt>
    <dgm:pt modelId="{B7695E07-7C98-439E-95ED-062A66649E8F}" type="sibTrans" cxnId="{B8C83676-32B6-414D-87A3-58819BB77685}">
      <dgm:prSet/>
      <dgm:spPr/>
      <dgm:t>
        <a:bodyPr/>
        <a:lstStyle/>
        <a:p>
          <a:endParaRPr lang="en-GB"/>
        </a:p>
      </dgm:t>
    </dgm:pt>
    <dgm:pt modelId="{B63A16E6-9473-45C1-842F-291CED23CD78}">
      <dgm:prSet custT="1"/>
      <dgm:spPr/>
      <dgm:t>
        <a:bodyPr/>
        <a:lstStyle/>
        <a:p>
          <a:pPr>
            <a:lnSpc>
              <a:spcPct val="150000"/>
            </a:lnSpc>
            <a:buFont typeface="Wingdings" panose="05000000000000000000" pitchFamily="2" charset="2"/>
            <a:buChar char="ü"/>
          </a:pPr>
          <a:r>
            <a:rPr lang="en-GB" sz="1100" dirty="0"/>
            <a:t>Build relationships at scale</a:t>
          </a:r>
        </a:p>
      </dgm:t>
    </dgm:pt>
    <dgm:pt modelId="{963CE28C-C1FE-46E3-AC82-1DFE8726E821}" type="parTrans" cxnId="{344F834E-2FCD-4079-840F-2D579BC3381A}">
      <dgm:prSet/>
      <dgm:spPr/>
      <dgm:t>
        <a:bodyPr/>
        <a:lstStyle/>
        <a:p>
          <a:endParaRPr lang="en-GB"/>
        </a:p>
      </dgm:t>
    </dgm:pt>
    <dgm:pt modelId="{0388097F-781A-4438-A3B7-D80A77EFD73E}" type="sibTrans" cxnId="{344F834E-2FCD-4079-840F-2D579BC3381A}">
      <dgm:prSet/>
      <dgm:spPr/>
      <dgm:t>
        <a:bodyPr/>
        <a:lstStyle/>
        <a:p>
          <a:endParaRPr lang="en-GB"/>
        </a:p>
      </dgm:t>
    </dgm:pt>
    <dgm:pt modelId="{36C762CA-9B14-40FD-A3BF-8E60E97AACB0}">
      <dgm:prSet custT="1"/>
      <dgm:spPr/>
      <dgm:t>
        <a:bodyPr/>
        <a:lstStyle/>
        <a:p>
          <a:pPr>
            <a:lnSpc>
              <a:spcPct val="150000"/>
            </a:lnSpc>
            <a:buFont typeface="Wingdings" panose="05000000000000000000" pitchFamily="2" charset="2"/>
            <a:buChar char="ü"/>
          </a:pPr>
          <a:r>
            <a:rPr lang="en-GB" sz="1100" dirty="0"/>
            <a:t>Make insight-driven decisions</a:t>
          </a:r>
        </a:p>
      </dgm:t>
    </dgm:pt>
    <dgm:pt modelId="{F662D8E3-E924-425F-94A3-F55106F815C5}" type="parTrans" cxnId="{A05C5356-BBB8-4364-AED6-495052AA1745}">
      <dgm:prSet/>
      <dgm:spPr/>
      <dgm:t>
        <a:bodyPr/>
        <a:lstStyle/>
        <a:p>
          <a:endParaRPr lang="en-GB"/>
        </a:p>
      </dgm:t>
    </dgm:pt>
    <dgm:pt modelId="{003494B5-C1F6-4CF6-91FF-D780D59A26B3}" type="sibTrans" cxnId="{A05C5356-BBB8-4364-AED6-495052AA1745}">
      <dgm:prSet/>
      <dgm:spPr/>
      <dgm:t>
        <a:bodyPr/>
        <a:lstStyle/>
        <a:p>
          <a:endParaRPr lang="en-GB"/>
        </a:p>
      </dgm:t>
    </dgm:pt>
    <dgm:pt modelId="{7AE03F6D-A0A5-4C20-BC13-21EF09DC5CC4}">
      <dgm:prSet custT="1"/>
      <dgm:spPr/>
      <dgm:t>
        <a:bodyPr/>
        <a:lstStyle/>
        <a:p>
          <a:pPr>
            <a:lnSpc>
              <a:spcPct val="150000"/>
            </a:lnSpc>
            <a:buFont typeface="Wingdings" panose="05000000000000000000" pitchFamily="2" charset="2"/>
            <a:buChar char="ü"/>
          </a:pPr>
          <a:r>
            <a:rPr lang="en-GB" sz="1100" dirty="0"/>
            <a:t>Demo</a:t>
          </a:r>
        </a:p>
      </dgm:t>
    </dgm:pt>
    <dgm:pt modelId="{06A9F93A-0F99-4DC0-AEE7-1C0B6A7249ED}" type="parTrans" cxnId="{12DA2772-2668-4319-8BD4-996C308E4C5C}">
      <dgm:prSet/>
      <dgm:spPr/>
      <dgm:t>
        <a:bodyPr/>
        <a:lstStyle/>
        <a:p>
          <a:endParaRPr lang="en-GB"/>
        </a:p>
      </dgm:t>
    </dgm:pt>
    <dgm:pt modelId="{D09FAE38-C505-4352-9685-99BB2BAB1ACF}" type="sibTrans" cxnId="{12DA2772-2668-4319-8BD4-996C308E4C5C}">
      <dgm:prSet/>
      <dgm:spPr/>
      <dgm:t>
        <a:bodyPr/>
        <a:lstStyle/>
        <a:p>
          <a:endParaRPr lang="en-GB"/>
        </a:p>
      </dgm:t>
    </dgm:pt>
    <dgm:pt modelId="{D8FFB6A3-E449-44EE-97FD-14B7E5F1F078}">
      <dgm:prSet custT="1"/>
      <dgm:spPr/>
      <dgm:t>
        <a:bodyPr/>
        <a:lstStyle/>
        <a:p>
          <a:pPr>
            <a:lnSpc>
              <a:spcPct val="150000"/>
            </a:lnSpc>
            <a:buFont typeface="Wingdings" panose="05000000000000000000" pitchFamily="2" charset="2"/>
            <a:buChar char="ü"/>
          </a:pPr>
          <a:r>
            <a:rPr lang="en-US" sz="1100" dirty="0"/>
            <a:t>How to embed Power BI in Dynamics 365 for Sales and Marketing</a:t>
          </a:r>
          <a:endParaRPr lang="en-GB" sz="1100" dirty="0"/>
        </a:p>
      </dgm:t>
    </dgm:pt>
    <dgm:pt modelId="{F271BF60-0D47-4E01-B8F0-23881EE9F385}" type="parTrans" cxnId="{3630CF93-9C0F-42C1-A7E3-12BADA9ACFE4}">
      <dgm:prSet/>
      <dgm:spPr/>
      <dgm:t>
        <a:bodyPr/>
        <a:lstStyle/>
        <a:p>
          <a:endParaRPr lang="en-GB"/>
        </a:p>
      </dgm:t>
    </dgm:pt>
    <dgm:pt modelId="{ACE66685-E908-479E-9B13-3E728B89578C}" type="sibTrans" cxnId="{3630CF93-9C0F-42C1-A7E3-12BADA9ACFE4}">
      <dgm:prSet/>
      <dgm:spPr/>
      <dgm:t>
        <a:bodyPr/>
        <a:lstStyle/>
        <a:p>
          <a:endParaRPr lang="en-GB"/>
        </a:p>
      </dgm:t>
    </dgm:pt>
    <dgm:pt modelId="{D8175AF9-F842-45F9-97DC-C69B2B6BBF53}">
      <dgm:prSet custT="1"/>
      <dgm:spPr/>
      <dgm:t>
        <a:bodyPr/>
        <a:lstStyle/>
        <a:p>
          <a:pPr>
            <a:lnSpc>
              <a:spcPct val="90000"/>
            </a:lnSpc>
          </a:pPr>
          <a:endParaRPr lang="en-GB" sz="1100" dirty="0"/>
        </a:p>
      </dgm:t>
    </dgm:pt>
    <dgm:pt modelId="{790B86D8-9779-4A95-9728-106B465CDD3C}" type="parTrans" cxnId="{7DEDE6A6-D5F6-4AFA-95DA-0F65625C743C}">
      <dgm:prSet/>
      <dgm:spPr/>
      <dgm:t>
        <a:bodyPr/>
        <a:lstStyle/>
        <a:p>
          <a:endParaRPr lang="en-GB"/>
        </a:p>
      </dgm:t>
    </dgm:pt>
    <dgm:pt modelId="{513B4DA5-7C2B-4D4D-9C48-E13269E1158D}" type="sibTrans" cxnId="{7DEDE6A6-D5F6-4AFA-95DA-0F65625C743C}">
      <dgm:prSet/>
      <dgm:spPr/>
      <dgm:t>
        <a:bodyPr/>
        <a:lstStyle/>
        <a:p>
          <a:endParaRPr lang="en-GB"/>
        </a:p>
      </dgm:t>
    </dgm:pt>
    <dgm:pt modelId="{64E96588-FE38-461A-86E9-A906D86DCC26}">
      <dgm:prSet custT="1"/>
      <dgm:spPr/>
      <dgm:t>
        <a:bodyPr/>
        <a:lstStyle/>
        <a:p>
          <a:pPr>
            <a:lnSpc>
              <a:spcPct val="150000"/>
            </a:lnSpc>
            <a:buFont typeface="Wingdings" panose="05000000000000000000" pitchFamily="2" charset="2"/>
            <a:buChar char="ü"/>
          </a:pPr>
          <a:r>
            <a:rPr lang="en-GB" sz="1100" dirty="0"/>
            <a:t>Technology Modernization</a:t>
          </a:r>
        </a:p>
      </dgm:t>
    </dgm:pt>
    <dgm:pt modelId="{D7A120CD-4392-413A-ABC5-98D875D6E7C0}" type="parTrans" cxnId="{075C9F0C-63F0-4997-AEC1-CCAF5A0C78DF}">
      <dgm:prSet/>
      <dgm:spPr/>
      <dgm:t>
        <a:bodyPr/>
        <a:lstStyle/>
        <a:p>
          <a:endParaRPr lang="en-GB"/>
        </a:p>
      </dgm:t>
    </dgm:pt>
    <dgm:pt modelId="{9C97479B-1091-454C-918F-895D3FE31D91}" type="sibTrans" cxnId="{075C9F0C-63F0-4997-AEC1-CCAF5A0C78DF}">
      <dgm:prSet/>
      <dgm:spPr/>
      <dgm:t>
        <a:bodyPr/>
        <a:lstStyle/>
        <a:p>
          <a:endParaRPr lang="en-GB"/>
        </a:p>
      </dgm:t>
    </dgm:pt>
    <dgm:pt modelId="{76AC8794-74F4-4EA8-BA8C-A90781232F54}">
      <dgm:prSet custT="1"/>
      <dgm:spPr/>
      <dgm:t>
        <a:bodyPr/>
        <a:lstStyle/>
        <a:p>
          <a:pPr>
            <a:lnSpc>
              <a:spcPct val="150000"/>
            </a:lnSpc>
            <a:buFont typeface="Wingdings" panose="05000000000000000000" pitchFamily="2" charset="2"/>
            <a:buChar char="ü"/>
          </a:pPr>
          <a:r>
            <a:rPr lang="en-GB" sz="1100" dirty="0"/>
            <a:t>Modern Finance</a:t>
          </a:r>
        </a:p>
      </dgm:t>
    </dgm:pt>
    <dgm:pt modelId="{4BCE2351-28E8-4364-8A5F-1B2A645300C4}" type="parTrans" cxnId="{378405E4-A10D-4798-8747-535349689E09}">
      <dgm:prSet/>
      <dgm:spPr/>
      <dgm:t>
        <a:bodyPr/>
        <a:lstStyle/>
        <a:p>
          <a:endParaRPr lang="en-GB"/>
        </a:p>
      </dgm:t>
    </dgm:pt>
    <dgm:pt modelId="{3E08878A-DE6F-4142-AE2A-F9927837BFB7}" type="sibTrans" cxnId="{378405E4-A10D-4798-8747-535349689E09}">
      <dgm:prSet/>
      <dgm:spPr/>
      <dgm:t>
        <a:bodyPr/>
        <a:lstStyle/>
        <a:p>
          <a:endParaRPr lang="en-GB"/>
        </a:p>
      </dgm:t>
    </dgm:pt>
    <dgm:pt modelId="{983CF14A-D540-41C7-985B-5652F41CF489}">
      <dgm:prSet custT="1"/>
      <dgm:spPr/>
      <dgm:t>
        <a:bodyPr/>
        <a:lstStyle/>
        <a:p>
          <a:pPr>
            <a:lnSpc>
              <a:spcPct val="150000"/>
            </a:lnSpc>
            <a:buFont typeface="Wingdings" panose="05000000000000000000" pitchFamily="2" charset="2"/>
            <a:buChar char="ü"/>
          </a:pPr>
          <a:r>
            <a:rPr lang="en-US" sz="1100" dirty="0"/>
            <a:t>Supporting modern supply chain management</a:t>
          </a:r>
          <a:endParaRPr lang="en-GB" sz="1100" dirty="0"/>
        </a:p>
      </dgm:t>
    </dgm:pt>
    <dgm:pt modelId="{2D2DEC59-26A6-45BD-B642-8013356B7F56}" type="parTrans" cxnId="{E4EF17E2-2DCE-43D5-936E-214CA1E7EA30}">
      <dgm:prSet/>
      <dgm:spPr/>
      <dgm:t>
        <a:bodyPr/>
        <a:lstStyle/>
        <a:p>
          <a:endParaRPr lang="en-GB"/>
        </a:p>
      </dgm:t>
    </dgm:pt>
    <dgm:pt modelId="{7A8877E4-83D1-47A7-9E1F-B6AA2D71D1A3}" type="sibTrans" cxnId="{E4EF17E2-2DCE-43D5-936E-214CA1E7EA30}">
      <dgm:prSet/>
      <dgm:spPr/>
      <dgm:t>
        <a:bodyPr/>
        <a:lstStyle/>
        <a:p>
          <a:endParaRPr lang="en-GB"/>
        </a:p>
      </dgm:t>
    </dgm:pt>
    <dgm:pt modelId="{269A5C72-57AF-4EA0-ACCE-C59B69488E35}">
      <dgm:prSet custT="1"/>
      <dgm:spPr/>
      <dgm:t>
        <a:bodyPr/>
        <a:lstStyle/>
        <a:p>
          <a:pPr>
            <a:lnSpc>
              <a:spcPct val="150000"/>
            </a:lnSpc>
            <a:buFont typeface="Wingdings" panose="05000000000000000000" pitchFamily="2" charset="2"/>
            <a:buChar char="ü"/>
          </a:pPr>
          <a:r>
            <a:rPr lang="en-GB" sz="1100" dirty="0"/>
            <a:t>Demo</a:t>
          </a:r>
        </a:p>
      </dgm:t>
    </dgm:pt>
    <dgm:pt modelId="{6730243B-63FA-4E3A-A384-7D02129EAE6A}" type="parTrans" cxnId="{2BCA7075-362C-4C9A-8187-DB08620C2EBE}">
      <dgm:prSet/>
      <dgm:spPr/>
      <dgm:t>
        <a:bodyPr/>
        <a:lstStyle/>
        <a:p>
          <a:endParaRPr lang="en-GB"/>
        </a:p>
      </dgm:t>
    </dgm:pt>
    <dgm:pt modelId="{0F39171B-4944-4D51-B092-A62959DD54B0}" type="sibTrans" cxnId="{2BCA7075-362C-4C9A-8187-DB08620C2EBE}">
      <dgm:prSet/>
      <dgm:spPr/>
      <dgm:t>
        <a:bodyPr/>
        <a:lstStyle/>
        <a:p>
          <a:endParaRPr lang="en-GB"/>
        </a:p>
      </dgm:t>
    </dgm:pt>
    <dgm:pt modelId="{C03E8993-A79B-42AB-A8B0-114B44B9CC95}">
      <dgm:prSet custT="1"/>
      <dgm:spPr/>
      <dgm:t>
        <a:bodyPr/>
        <a:lstStyle/>
        <a:p>
          <a:pPr>
            <a:lnSpc>
              <a:spcPct val="150000"/>
            </a:lnSpc>
            <a:buFont typeface="Wingdings" panose="05000000000000000000" pitchFamily="2" charset="2"/>
            <a:buChar char="ü"/>
          </a:pPr>
          <a:r>
            <a:rPr lang="en-US" sz="1100" dirty="0"/>
            <a:t>How to embed Power Platform in Dynamics 365 for Finance and Supply Chain</a:t>
          </a:r>
          <a:endParaRPr lang="en-GB" sz="1100" dirty="0"/>
        </a:p>
      </dgm:t>
    </dgm:pt>
    <dgm:pt modelId="{6CE51B56-EDEB-4A12-9717-AF24FF516E96}" type="parTrans" cxnId="{6C73AE07-2714-457D-B055-EC2073E86DFB}">
      <dgm:prSet/>
      <dgm:spPr/>
      <dgm:t>
        <a:bodyPr/>
        <a:lstStyle/>
        <a:p>
          <a:endParaRPr lang="en-GB"/>
        </a:p>
      </dgm:t>
    </dgm:pt>
    <dgm:pt modelId="{B4D73C8B-35DB-491F-B63F-33545E6B64BB}" type="sibTrans" cxnId="{6C73AE07-2714-457D-B055-EC2073E86DFB}">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5">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5">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5">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5">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5">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5">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5">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5">
        <dgm:presLayoutVars>
          <dgm:bulletEnabled val="1"/>
        </dgm:presLayoutVars>
      </dgm:prSet>
      <dgm:spPr/>
    </dgm:pt>
    <dgm:pt modelId="{69C599F4-9B2F-43FB-B2EB-916089C95F3A}" type="pres">
      <dgm:prSet presAssocID="{02641D1F-193F-4370-8212-3D28CA0839D7}" presName="space" presStyleCnt="0"/>
      <dgm:spPr/>
    </dgm:pt>
    <dgm:pt modelId="{A6FA747B-F96D-4BB7-9CAA-697BD5717906}" type="pres">
      <dgm:prSet presAssocID="{DF86A6E5-580E-4F2A-B223-B458E5A97CE4}" presName="composite" presStyleCnt="0"/>
      <dgm:spPr/>
    </dgm:pt>
    <dgm:pt modelId="{19CDF2AB-3B0B-41CB-AD00-E99839314F1A}" type="pres">
      <dgm:prSet presAssocID="{DF86A6E5-580E-4F2A-B223-B458E5A97CE4}" presName="parTx" presStyleLbl="alignNode1" presStyleIdx="4" presStyleCnt="5">
        <dgm:presLayoutVars>
          <dgm:chMax val="0"/>
          <dgm:chPref val="0"/>
          <dgm:bulletEnabled val="1"/>
        </dgm:presLayoutVars>
      </dgm:prSet>
      <dgm:spPr/>
    </dgm:pt>
    <dgm:pt modelId="{6BCC47BA-0C21-4EC9-8F7B-D9BCA5C8EC21}" type="pres">
      <dgm:prSet presAssocID="{DF86A6E5-580E-4F2A-B223-B458E5A97CE4}" presName="desTx" presStyleLbl="alignAccFollowNode1" presStyleIdx="4" presStyleCnt="5">
        <dgm:presLayoutVars>
          <dgm:bulletEnabled val="1"/>
        </dgm:presLayoutVars>
      </dgm:prSet>
      <dgm:spPr/>
    </dgm:pt>
  </dgm:ptLst>
  <dgm:cxnLst>
    <dgm:cxn modelId="{8683EF00-FA0E-44C4-B5C4-46EDF42D1A4F}" type="presOf" srcId="{36C762CA-9B14-40FD-A3BF-8E60E97AACB0}" destId="{569DA3D3-C2E5-4089-A6F0-CF7A0DE5293E}" srcOrd="0" destOrd="4" presId="urn:microsoft.com/office/officeart/2005/8/layout/hList1"/>
    <dgm:cxn modelId="{67B61E06-C718-408A-8144-2C325A99B7CD}" type="presOf" srcId="{6A0DAC46-074E-44D5-BC93-2A28D37093F5}" destId="{FE6D297C-C9E0-4A7D-A12A-BA53DEE78AEC}" srcOrd="0" destOrd="6" presId="urn:microsoft.com/office/officeart/2005/8/layout/hList1"/>
    <dgm:cxn modelId="{6C73AE07-2714-457D-B055-EC2073E86DFB}" srcId="{DF86A6E5-580E-4F2A-B223-B458E5A97CE4}" destId="{C03E8993-A79B-42AB-A8B0-114B44B9CC95}" srcOrd="5" destOrd="0" parTransId="{6CE51B56-EDEB-4A12-9717-AF24FF516E96}" sibTransId="{B4D73C8B-35DB-491F-B63F-33545E6B64BB}"/>
    <dgm:cxn modelId="{33F1A608-4DA9-4826-AF52-36D4C55E4E04}" srcId="{AA0CC1A4-89B3-4AA2-AE39-4C1399639CA2}" destId="{C6F6A35E-EF9D-42DB-9F6B-51AFF90BC98C}" srcOrd="0" destOrd="0" parTransId="{4BE4706B-ADBA-4294-8DC4-FD7F07C201E2}" sibTransId="{5C687E63-B55E-4016-81AC-60C7B4AB88A6}"/>
    <dgm:cxn modelId="{0958170B-19A0-4708-9E20-DA0354686925}" srcId="{AA0CC1A4-89B3-4AA2-AE39-4C1399639CA2}" destId="{9610126D-8E49-4BC7-A0DB-A630B3EC4789}" srcOrd="4" destOrd="0" parTransId="{FE2D0D8C-3E21-4CC2-9CAE-769532D3A206}" sibTransId="{360FF09A-39B9-4FE3-827D-582816FF646C}"/>
    <dgm:cxn modelId="{E8DA770B-D9C7-4BFD-A4F9-3795018ED850}" type="presOf" srcId="{64E96588-FE38-461A-86E9-A906D86DCC26}" destId="{6BCC47BA-0C21-4EC9-8F7B-D9BCA5C8EC21}" srcOrd="0" destOrd="1" presId="urn:microsoft.com/office/officeart/2005/8/layout/hList1"/>
    <dgm:cxn modelId="{075C9F0C-63F0-4997-AEC1-CCAF5A0C78DF}" srcId="{DF86A6E5-580E-4F2A-B223-B458E5A97CE4}" destId="{64E96588-FE38-461A-86E9-A906D86DCC26}" srcOrd="1" destOrd="0" parTransId="{D7A120CD-4392-413A-ABC5-98D875D6E7C0}" sibTransId="{9C97479B-1091-454C-918F-895D3FE31D91}"/>
    <dgm:cxn modelId="{E3ED610E-D840-4A47-82CA-1963CEA02A3D}" srcId="{AC11CA59-F486-473C-AE1A-BD3E159BD48A}" destId="{DF86A6E5-580E-4F2A-B223-B458E5A97CE4}" srcOrd="4" destOrd="0" parTransId="{A3F965A0-4DFA-4DB1-BF22-9BD549EB3157}" sibTransId="{A2239809-CB4C-48EC-8779-BE5C55EB41C1}"/>
    <dgm:cxn modelId="{265B1D10-B47E-4005-88BD-ACD4C1855A5A}" type="presOf" srcId="{5DE25A94-6918-4273-9B5D-514CB3F59858}" destId="{569DA3D3-C2E5-4089-A6F0-CF7A0DE5293E}" srcOrd="0" destOrd="1" presId="urn:microsoft.com/office/officeart/2005/8/layout/hList1"/>
    <dgm:cxn modelId="{63B43A14-C1C7-4969-9D55-767EF24D6B21}" type="presOf" srcId="{B1D56709-3A7C-4639-9F64-8CF2DFC1EEAF}" destId="{F9540AD5-4F34-4720-A853-23023519F2F5}" srcOrd="0" destOrd="6" presId="urn:microsoft.com/office/officeart/2005/8/layout/hList1"/>
    <dgm:cxn modelId="{01AD5014-4F28-4426-95E6-AF48D3E6D80A}" srcId="{3F8F7C63-6D9D-4496-99F3-13DF66B8EAD6}" destId="{A05F72D0-69A6-4C7B-BB38-A1A0AB843EE4}" srcOrd="4" destOrd="0" parTransId="{62F7D189-29D3-4D68-9BF0-B0FAEE19B125}" sibTransId="{74C6F7AD-BBFB-49F3-9C3B-B861D5A124C6}"/>
    <dgm:cxn modelId="{E455D314-3C2C-445D-8605-B78D41BFD70B}" type="presOf" srcId="{FC2E9FD0-AD1A-4E81-8CE8-F5387731ACC5}" destId="{6BCC47BA-0C21-4EC9-8F7B-D9BCA5C8EC21}" srcOrd="0" destOrd="0" presId="urn:microsoft.com/office/officeart/2005/8/layout/hList1"/>
    <dgm:cxn modelId="{5A99B117-83E0-4DDA-9909-5A1A6250AD18}" srcId="{3F8F7C63-6D9D-4496-99F3-13DF66B8EAD6}" destId="{B1D56709-3A7C-4639-9F64-8CF2DFC1EEAF}" srcOrd="6" destOrd="0" parTransId="{CFEBF81F-9A13-4624-9116-3E4F01E99DAC}" sibTransId="{740B5291-618D-4B35-84FE-8EE5C299203E}"/>
    <dgm:cxn modelId="{37581F1C-5334-445E-829C-72AF65A4BDB2}" type="presOf" srcId="{AA0CC1A4-89B3-4AA2-AE39-4C1399639CA2}" destId="{6D51457A-C3C5-41AF-B616-CDB4705EBFBD}" srcOrd="0" destOrd="0" presId="urn:microsoft.com/office/officeart/2005/8/layout/hList1"/>
    <dgm:cxn modelId="{C7779020-8177-4DE9-A585-ADE6595A2EDA}" type="presOf" srcId="{AA78ED3C-C951-4F58-9959-01105C3C2617}" destId="{569DA3D3-C2E5-4089-A6F0-CF7A0DE5293E}" srcOrd="0" destOrd="2" presId="urn:microsoft.com/office/officeart/2005/8/layout/hList1"/>
    <dgm:cxn modelId="{00844724-3574-4BD7-A1D7-0DDFFF3FBF87}" type="presOf" srcId="{236D48B7-63A7-4285-9C6C-7AFF01B56D9D}" destId="{CD66AAD5-A74B-4989-8AD5-348B79FA87C7}" srcOrd="0" destOrd="5" presId="urn:microsoft.com/office/officeart/2005/8/layout/hList1"/>
    <dgm:cxn modelId="{987BE227-CEAA-47DE-803C-BDCA93CF7D97}" srcId="{3F8F7C63-6D9D-4496-99F3-13DF66B8EAD6}" destId="{BCDD3C48-E5A3-4417-86F3-B7128AC5B7B1}" srcOrd="9" destOrd="0" parTransId="{10E7CB6E-2AD1-4789-8237-7BEC72F1F1FA}" sibTransId="{DFA3E833-ED9A-4EA5-ACF4-749C666265D1}"/>
    <dgm:cxn modelId="{B9CB5028-8610-4C03-8D30-E47EEEDF1F12}" srcId="{3F8F7C63-6D9D-4496-99F3-13DF66B8EAD6}" destId="{8E896EB5-DC99-4BB3-B264-36E39DE7CEC8}" srcOrd="2" destOrd="0" parTransId="{D783B99B-ADFA-4D1B-A614-77EF61E71670}" sibTransId="{C765E2B2-5B2B-4F45-B628-B6251082CF94}"/>
    <dgm:cxn modelId="{C246DF29-2B2B-4568-8ECD-83F0560A3B95}" type="presOf" srcId="{C03E8993-A79B-42AB-A8B0-114B44B9CC95}" destId="{6BCC47BA-0C21-4EC9-8F7B-D9BCA5C8EC21}" srcOrd="0" destOrd="5" presId="urn:microsoft.com/office/officeart/2005/8/layout/hList1"/>
    <dgm:cxn modelId="{95F1422B-D2D2-4C16-B913-4506C14F30E2}" srcId="{5D730ECF-5E56-4BCC-9295-01AA7310EDA9}" destId="{58A2E522-E29C-4132-AC13-C3D4E644FA3C}" srcOrd="7" destOrd="0" parTransId="{E9E5FE19-EEBB-4197-8E3C-36FFB0A95F09}" sibTransId="{5D0976C6-ACD5-49EF-BDEC-DCDD2C61531D}"/>
    <dgm:cxn modelId="{EBA7442D-1D1C-485C-91DE-AE6B91BFBDF6}" type="presOf" srcId="{88D93969-2262-4FB9-8705-4D141334E937}" destId="{FE6D297C-C9E0-4A7D-A12A-BA53DEE78AEC}" srcOrd="0" destOrd="3" presId="urn:microsoft.com/office/officeart/2005/8/layout/hList1"/>
    <dgm:cxn modelId="{C8DB1D31-2C8D-4B6A-94F7-08BAA82BDD6D}" type="presOf" srcId="{D8FFB6A3-E449-44EE-97FD-14B7E5F1F078}" destId="{569DA3D3-C2E5-4089-A6F0-CF7A0DE5293E}" srcOrd="0" destOrd="6" presId="urn:microsoft.com/office/officeart/2005/8/layout/hList1"/>
    <dgm:cxn modelId="{E85E3132-EF8A-4793-AE98-63D9F856D2F9}" type="presOf" srcId="{A05F72D0-69A6-4C7B-BB38-A1A0AB843EE4}" destId="{F9540AD5-4F34-4720-A853-23023519F2F5}" srcOrd="0" destOrd="4" presId="urn:microsoft.com/office/officeart/2005/8/layout/hList1"/>
    <dgm:cxn modelId="{BCE1AE34-6AC8-4BE5-932E-B7A04062E7C6}" type="presOf" srcId="{B63A16E6-9473-45C1-842F-291CED23CD78}" destId="{569DA3D3-C2E5-4089-A6F0-CF7A0DE5293E}" srcOrd="0" destOrd="3" presId="urn:microsoft.com/office/officeart/2005/8/layout/hList1"/>
    <dgm:cxn modelId="{E89DCC35-4170-4CB2-A20C-EB81473BF897}" srcId="{5D730ECF-5E56-4BCC-9295-01AA7310EDA9}" destId="{24E91F4A-3897-4A0C-950E-4537F3FBB810}" srcOrd="6" destOrd="0" parTransId="{3FA903BF-7730-470C-B9B9-D24374440B2F}" sibTransId="{B56624A6-8E5F-4771-B1C0-E2E7A2D5FEA7}"/>
    <dgm:cxn modelId="{AFC3B238-B524-4D9D-9277-42388877E507}" type="presOf" srcId="{76AC8794-74F4-4EA8-BA8C-A90781232F54}" destId="{6BCC47BA-0C21-4EC9-8F7B-D9BCA5C8EC21}" srcOrd="0" destOrd="2" presId="urn:microsoft.com/office/officeart/2005/8/layout/hList1"/>
    <dgm:cxn modelId="{76EEBB3B-3E89-4F18-95D8-1A19F6518923}" srcId="{3F8F7C63-6D9D-4496-99F3-13DF66B8EAD6}" destId="{DCB7BB8A-CD35-4222-952A-62E0A9CA463F}" srcOrd="7" destOrd="0" parTransId="{A5148690-8224-4448-A595-C0900FCD59F3}" sibTransId="{34E54AF9-3437-46C4-B34E-177C1564BD59}"/>
    <dgm:cxn modelId="{B0D6FD5E-D622-4C75-951D-4FCFE47F2376}" srcId="{5D730ECF-5E56-4BCC-9295-01AA7310EDA9}" destId="{3E642F35-97D9-4849-9004-96A0F376220D}" srcOrd="2" destOrd="0" parTransId="{FC0A6F24-07E2-403B-9EB3-1E68DF92A7B9}" sibTransId="{E455CF66-9B12-4FAB-A0CC-01947E2B58B4}"/>
    <dgm:cxn modelId="{E22B1161-B875-42C3-872A-BA51DEFE8537}" srcId="{3F8F7C63-6D9D-4496-99F3-13DF66B8EAD6}" destId="{03D3870E-6E12-4A4A-99E8-B07254945176}" srcOrd="5" destOrd="0" parTransId="{A33E1C08-23D8-4E14-99AB-83006AD2583F}" sibTransId="{60E885CE-DE9F-4222-901B-F44A9519D4BC}"/>
    <dgm:cxn modelId="{59995761-1F05-4503-A942-A31774743FB6}" type="presOf" srcId="{A6C29D9B-FA0D-4C44-99F3-70A3C6A28ABC}" destId="{F9540AD5-4F34-4720-A853-23023519F2F5}" srcOrd="0" destOrd="3" presId="urn:microsoft.com/office/officeart/2005/8/layout/hList1"/>
    <dgm:cxn modelId="{C705DF45-B0B7-41EF-8645-435515E6A266}" srcId="{639BF8EA-4D33-4B30-911B-6776BADCAC46}" destId="{5DE25A94-6918-4273-9B5D-514CB3F59858}" srcOrd="1" destOrd="0" parTransId="{78ABE27B-1C98-4453-8F3E-300A620CDC95}" sibTransId="{02691541-E1A8-4AF1-B616-21CEAD1D89BB}"/>
    <dgm:cxn modelId="{C377A466-AD2B-45D6-AD4A-3D0F22318176}" srcId="{3F8F7C63-6D9D-4496-99F3-13DF66B8EAD6}" destId="{3FD82739-856C-477A-A9F2-F79000C2BD73}" srcOrd="8" destOrd="0" parTransId="{0D75DD0F-8D71-4417-84BC-EAD9CE83FA07}" sibTransId="{8EF37914-1361-4FCA-9D73-4AFC34BC2D51}"/>
    <dgm:cxn modelId="{F37D8A48-094D-4291-8663-3219EE933036}" type="presOf" srcId="{630C8C32-A979-40C7-BDD7-71A76577670D}" destId="{F9540AD5-4F34-4720-A853-23023519F2F5}" srcOrd="0" destOrd="0" presId="urn:microsoft.com/office/officeart/2005/8/layout/hList1"/>
    <dgm:cxn modelId="{DD6CFD48-3E16-43C5-A865-5F09FAD3FA51}" type="presOf" srcId="{24E91F4A-3897-4A0C-950E-4537F3FBB810}" destId="{CD66AAD5-A74B-4989-8AD5-348B79FA87C7}" srcOrd="0" destOrd="6" presId="urn:microsoft.com/office/officeart/2005/8/layout/hList1"/>
    <dgm:cxn modelId="{344F834E-2FCD-4079-840F-2D579BC3381A}" srcId="{639BF8EA-4D33-4B30-911B-6776BADCAC46}" destId="{B63A16E6-9473-45C1-842F-291CED23CD78}" srcOrd="3" destOrd="0" parTransId="{963CE28C-C1FE-46E3-AC82-1DFE8726E821}" sibTransId="{0388097F-781A-4438-A3B7-D80A77EFD73E}"/>
    <dgm:cxn modelId="{ADABC46F-5F7F-450F-A491-AF77B0223B23}" srcId="{3F8F7C63-6D9D-4496-99F3-13DF66B8EAD6}" destId="{ED0320A2-84EF-464D-BA55-8B9CA19360EB}" srcOrd="1" destOrd="0" parTransId="{733CED72-31D7-4D0C-A15C-D7391E674E4A}" sibTransId="{4A1D8552-EF71-45FB-A7C5-E3AF0407CC2D}"/>
    <dgm:cxn modelId="{46F53550-0107-4711-901A-8C35D4679E93}" type="presOf" srcId="{3F8F7C63-6D9D-4496-99F3-13DF66B8EAD6}" destId="{DEBF50E0-4517-471F-B18E-2795B1F5C0A8}" srcOrd="0" destOrd="0" presId="urn:microsoft.com/office/officeart/2005/8/layout/hList1"/>
    <dgm:cxn modelId="{12DA2772-2668-4319-8BD4-996C308E4C5C}" srcId="{639BF8EA-4D33-4B30-911B-6776BADCAC46}" destId="{7AE03F6D-A0A5-4C20-BC13-21EF09DC5CC4}" srcOrd="5" destOrd="0" parTransId="{06A9F93A-0F99-4DC0-AEE7-1C0B6A7249ED}" sibTransId="{D09FAE38-C505-4352-9685-99BB2BAB1ACF}"/>
    <dgm:cxn modelId="{1D679673-5FD6-4446-B5C4-EA13252864E0}" srcId="{AC11CA59-F486-473C-AE1A-BD3E159BD48A}" destId="{5D730ECF-5E56-4BCC-9295-01AA7310EDA9}" srcOrd="1" destOrd="0" parTransId="{B49ADB08-7DAD-4DCA-9B2B-46818BC4CFDF}" sibTransId="{9491BB27-9D09-4225-BBD1-073A5C5F0A21}"/>
    <dgm:cxn modelId="{0C9B4B54-471C-4DE0-B7ED-BD23FDC378DD}" type="presOf" srcId="{7AE03F6D-A0A5-4C20-BC13-21EF09DC5CC4}" destId="{569DA3D3-C2E5-4089-A6F0-CF7A0DE5293E}" srcOrd="0" destOrd="5" presId="urn:microsoft.com/office/officeart/2005/8/layout/hList1"/>
    <dgm:cxn modelId="{21295074-A0F9-420B-A47C-9A3D0F9247AC}" type="presOf" srcId="{5D730ECF-5E56-4BCC-9295-01AA7310EDA9}" destId="{A15940E0-E524-4386-893B-E5C857ACD0DE}" srcOrd="0" destOrd="0" presId="urn:microsoft.com/office/officeart/2005/8/layout/hList1"/>
    <dgm:cxn modelId="{2BCA7075-362C-4C9A-8187-DB08620C2EBE}" srcId="{DF86A6E5-580E-4F2A-B223-B458E5A97CE4}" destId="{269A5C72-57AF-4EA0-ACCE-C59B69488E35}" srcOrd="4" destOrd="0" parTransId="{6730243B-63FA-4E3A-A384-7D02129EAE6A}" sibTransId="{0F39171B-4944-4D51-B092-A62959DD54B0}"/>
    <dgm:cxn modelId="{B8C83676-32B6-414D-87A3-58819BB77685}" srcId="{639BF8EA-4D33-4B30-911B-6776BADCAC46}" destId="{AA78ED3C-C951-4F58-9959-01105C3C2617}" srcOrd="2" destOrd="0" parTransId="{80E848FA-6CC9-40FF-8A2E-3A173477A632}" sibTransId="{B7695E07-7C98-439E-95ED-062A66649E8F}"/>
    <dgm:cxn modelId="{A05C5356-BBB8-4364-AED6-495052AA1745}" srcId="{639BF8EA-4D33-4B30-911B-6776BADCAC46}" destId="{36C762CA-9B14-40FD-A3BF-8E60E97AACB0}" srcOrd="4" destOrd="0" parTransId="{F662D8E3-E924-425F-94A3-F55106F815C5}" sibTransId="{003494B5-C1F6-4CF6-91FF-D780D59A26B3}"/>
    <dgm:cxn modelId="{1A207F59-6EBD-4E05-ACBB-0575486B1888}" type="presOf" srcId="{40585278-DF6A-4768-8168-AFAA3D149FEC}" destId="{FE6D297C-C9E0-4A7D-A12A-BA53DEE78AEC}" srcOrd="0" destOrd="2"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3790F588-BD57-4CCE-B91D-33379F88B9D6}" type="presOf" srcId="{F44527D1-3623-4718-A5C7-590A95354660}" destId="{CD66AAD5-A74B-4989-8AD5-348B79FA87C7}" srcOrd="0" destOrd="0" presId="urn:microsoft.com/office/officeart/2005/8/layout/hList1"/>
    <dgm:cxn modelId="{3630CF93-9C0F-42C1-A7E3-12BADA9ACFE4}" srcId="{7AE03F6D-A0A5-4C20-BC13-21EF09DC5CC4}" destId="{D8FFB6A3-E449-44EE-97FD-14B7E5F1F078}" srcOrd="0" destOrd="0" parTransId="{F271BF60-0D47-4E01-B8F0-23881EE9F385}" sibTransId="{ACE66685-E908-479E-9B13-3E728B89578C}"/>
    <dgm:cxn modelId="{11AF3294-D720-46F7-A210-5C86B3113581}" type="presOf" srcId="{03D3870E-6E12-4A4A-99E8-B07254945176}" destId="{F9540AD5-4F34-4720-A853-23023519F2F5}" srcOrd="0" destOrd="5" presId="urn:microsoft.com/office/officeart/2005/8/layout/hList1"/>
    <dgm:cxn modelId="{DE6DA398-F2D2-4825-B1B7-40F17E6BD05B}" srcId="{3F8F7C63-6D9D-4496-99F3-13DF66B8EAD6}" destId="{A6C29D9B-FA0D-4C44-99F3-70A3C6A28ABC}" srcOrd="3" destOrd="0" parTransId="{30B991BB-59D0-46CE-B76F-A8E10A0E3AD2}" sibTransId="{C42FABC9-FC87-44F8-819D-67DCEC95CB19}"/>
    <dgm:cxn modelId="{8C63B698-8A4E-457D-994E-67C74BAEA65D}" srcId="{3F8F7C63-6D9D-4496-99F3-13DF66B8EAD6}" destId="{630C8C32-A979-40C7-BDD7-71A76577670D}" srcOrd="0" destOrd="0" parTransId="{A072B589-234B-4E81-93D6-F23076B69245}" sibTransId="{BC580252-AC53-48E5-98C9-B7684010D558}"/>
    <dgm:cxn modelId="{0051009A-8A76-40D1-9129-73FC09B3DB69}" type="presOf" srcId="{50147886-EAE7-4BEB-BA6C-F68DA6BF58EE}" destId="{FE6D297C-C9E0-4A7D-A12A-BA53DEE78AEC}" srcOrd="0" destOrd="1" presId="urn:microsoft.com/office/officeart/2005/8/layout/hList1"/>
    <dgm:cxn modelId="{450D699A-A0FB-4B92-8051-F8D7FA9F0243}" type="presOf" srcId="{624CB385-66B0-4EAE-9A0D-21C51F23C0FF}" destId="{FE6D297C-C9E0-4A7D-A12A-BA53DEE78AEC}" srcOrd="0" destOrd="5" presId="urn:microsoft.com/office/officeart/2005/8/layout/hList1"/>
    <dgm:cxn modelId="{4F69529A-BD8B-439E-8866-8C96C5A45BF9}" type="presOf" srcId="{58A2E522-E29C-4132-AC13-C3D4E644FA3C}" destId="{CD66AAD5-A74B-4989-8AD5-348B79FA87C7}" srcOrd="0" destOrd="7" presId="urn:microsoft.com/office/officeart/2005/8/layout/hList1"/>
    <dgm:cxn modelId="{3A16BE9C-5C16-43C7-92AE-5D9F366D5D99}" srcId="{5D730ECF-5E56-4BCC-9295-01AA7310EDA9}" destId="{E5BD9D08-D55A-4077-A266-63A3412B597C}" srcOrd="3" destOrd="0" parTransId="{6B05C7C0-09DD-451E-AE20-D6C396140BA4}" sibTransId="{BA576175-C61B-4F42-BBB2-1AF3DD04D2D8}"/>
    <dgm:cxn modelId="{DB52AA9F-F9CC-4A8E-AB0E-33BCDB036D5E}" srcId="{AA0CC1A4-89B3-4AA2-AE39-4C1399639CA2}" destId="{40585278-DF6A-4768-8168-AFAA3D149FEC}" srcOrd="2" destOrd="0" parTransId="{5C50C266-A519-446A-82D8-B40D8304A1B7}" sibTransId="{95C3AD48-8DBD-458D-B6BC-D77382399005}"/>
    <dgm:cxn modelId="{FBE15CA0-3717-497A-8E9A-018989822677}" srcId="{5D730ECF-5E56-4BCC-9295-01AA7310EDA9}" destId="{F44527D1-3623-4718-A5C7-590A95354660}" srcOrd="0" destOrd="0" parTransId="{5E7514FD-99DE-4412-9C1C-3D96F9C74494}" sibTransId="{07EC650E-232F-42AC-A156-321F455F5A3F}"/>
    <dgm:cxn modelId="{D1018BA4-D551-4AF8-AE83-3A349CE9146F}" type="presOf" srcId="{639BF8EA-4D33-4B30-911B-6776BADCAC46}" destId="{79AA2380-6C09-4C3E-A320-87D02EF11B92}" srcOrd="0" destOrd="0" presId="urn:microsoft.com/office/officeart/2005/8/layout/hList1"/>
    <dgm:cxn modelId="{46AC5DA6-931E-485C-80D5-609AA370BF3C}" srcId="{5D730ECF-5E56-4BCC-9295-01AA7310EDA9}" destId="{545A33F6-B5F6-426A-8C86-40CF9A69FDEB}" srcOrd="1" destOrd="0" parTransId="{35A6CFD5-75E6-454E-82A8-2EEB5B20D7C7}" sibTransId="{871627F3-A0BF-4926-ACF6-1AD098FB9865}"/>
    <dgm:cxn modelId="{7DEDE6A6-D5F6-4AFA-95DA-0F65625C743C}" srcId="{639BF8EA-4D33-4B30-911B-6776BADCAC46}" destId="{D8175AF9-F842-45F9-97DC-C69B2B6BBF53}" srcOrd="6" destOrd="0" parTransId="{790B86D8-9779-4A95-9728-106B465CDD3C}" sibTransId="{513B4DA5-7C2B-4D4D-9C48-E13269E1158D}"/>
    <dgm:cxn modelId="{499B0CA8-5A28-4F3A-AF92-30F09620EB6A}" type="presOf" srcId="{98E9E80D-99C6-4D95-ADA3-154C4B59F85F}" destId="{CD66AAD5-A74B-4989-8AD5-348B79FA87C7}" srcOrd="0" destOrd="4" presId="urn:microsoft.com/office/officeart/2005/8/layout/hList1"/>
    <dgm:cxn modelId="{4FAF80A8-3559-420C-991C-378325B0E176}" type="presOf" srcId="{DCB7BB8A-CD35-4222-952A-62E0A9CA463F}" destId="{F9540AD5-4F34-4720-A853-23023519F2F5}" srcOrd="0" destOrd="7" presId="urn:microsoft.com/office/officeart/2005/8/layout/hList1"/>
    <dgm:cxn modelId="{ACCE82A9-E050-4212-8FEF-F3BB00422909}" type="presOf" srcId="{3FD82739-856C-477A-A9F2-F79000C2BD73}" destId="{F9540AD5-4F34-4720-A853-23023519F2F5}" srcOrd="0" destOrd="8" presId="urn:microsoft.com/office/officeart/2005/8/layout/hList1"/>
    <dgm:cxn modelId="{B9A036AB-F55C-4ED8-88AB-A6656C71B526}" type="presOf" srcId="{269A5C72-57AF-4EA0-ACCE-C59B69488E35}" destId="{6BCC47BA-0C21-4EC9-8F7B-D9BCA5C8EC21}" srcOrd="0" destOrd="4"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1F0C73B1-EF50-4F66-9039-50A5177EFF6E}" type="presOf" srcId="{9610126D-8E49-4BC7-A0DB-A630B3EC4789}" destId="{FE6D297C-C9E0-4A7D-A12A-BA53DEE78AEC}" srcOrd="0" destOrd="4" presId="urn:microsoft.com/office/officeart/2005/8/layout/hList1"/>
    <dgm:cxn modelId="{0E79A9B2-4534-4C6A-A886-E0B7F324566B}" type="presOf" srcId="{C15E1527-ED8A-4127-96D3-A40FE5E9F551}" destId="{CD66AAD5-A74B-4989-8AD5-348B79FA87C7}" srcOrd="0" destOrd="8" presId="urn:microsoft.com/office/officeart/2005/8/layout/hList1"/>
    <dgm:cxn modelId="{7EA702B8-B43E-4292-BCA5-3123C2738346}" type="presOf" srcId="{E5BD9D08-D55A-4077-A266-63A3412B597C}" destId="{CD66AAD5-A74B-4989-8AD5-348B79FA87C7}" srcOrd="0" destOrd="3" presId="urn:microsoft.com/office/officeart/2005/8/layout/hList1"/>
    <dgm:cxn modelId="{2ACC45BA-7497-47FE-AD13-958DF8311CFE}" srcId="{AA0CC1A4-89B3-4AA2-AE39-4C1399639CA2}" destId="{50147886-EAE7-4BEB-BA6C-F68DA6BF58EE}" srcOrd="1" destOrd="0" parTransId="{1B03D5B8-A550-4C3B-B659-4BB18866FEE6}" sibTransId="{897C281A-AF25-4C78-B51E-5272CB605DBE}"/>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202B2BBF-62BE-4D26-8E3B-E4B0A1386412}" srcId="{5D730ECF-5E56-4BCC-9295-01AA7310EDA9}" destId="{98E9E80D-99C6-4D95-ADA3-154C4B59F85F}" srcOrd="4" destOrd="0" parTransId="{3C03EB72-6B54-48F4-8582-F81997B953D1}" sibTransId="{F8702242-78A9-478A-AA78-B0CC2FEB8CFB}"/>
    <dgm:cxn modelId="{70C8AFC0-C182-4576-96DA-EAECDBD4CEE1}" srcId="{5D730ECF-5E56-4BCC-9295-01AA7310EDA9}" destId="{C15E1527-ED8A-4127-96D3-A40FE5E9F551}" srcOrd="8" destOrd="0" parTransId="{F1F539FA-D668-4A01-9EF5-E9760A99DFC0}" sibTransId="{1A19537F-D665-449A-96C1-15D1F4CFFA74}"/>
    <dgm:cxn modelId="{E315A3C1-F2BB-47F0-AA6E-173A48EF57AB}" type="presOf" srcId="{8E896EB5-DC99-4BB3-B264-36E39DE7CEC8}" destId="{F9540AD5-4F34-4720-A853-23023519F2F5}" srcOrd="0" destOrd="2" presId="urn:microsoft.com/office/officeart/2005/8/layout/hList1"/>
    <dgm:cxn modelId="{1E130DC6-DD45-4BC4-825A-5EB61C250B47}" srcId="{AA0CC1A4-89B3-4AA2-AE39-4C1399639CA2}" destId="{88D93969-2262-4FB9-8705-4D141334E937}" srcOrd="3" destOrd="0" parTransId="{8A21C158-BC6D-470C-B4B1-9EEF6E089342}" sibTransId="{32EE6A0F-BF28-43FD-9D4A-636DBEF2E24A}"/>
    <dgm:cxn modelId="{B10F61CA-D3C2-4C90-B795-58850D21A922}" type="presOf" srcId="{BCDD3C48-E5A3-4417-86F3-B7128AC5B7B1}" destId="{F9540AD5-4F34-4720-A853-23023519F2F5}" srcOrd="0" destOrd="9" presId="urn:microsoft.com/office/officeart/2005/8/layout/hList1"/>
    <dgm:cxn modelId="{BA4F5ECD-31C9-482B-B6B8-AA34483001C2}" srcId="{DF86A6E5-580E-4F2A-B223-B458E5A97CE4}" destId="{FC2E9FD0-AD1A-4E81-8CE8-F5387731ACC5}" srcOrd="0" destOrd="0" parTransId="{92D28802-A2B7-406B-9ECE-488CDE2B7EE3}" sibTransId="{5552313E-ED74-447B-808B-0524835A4DBB}"/>
    <dgm:cxn modelId="{D4F09DD2-D7DC-4C0A-B107-20DDDF7554E9}" srcId="{639BF8EA-4D33-4B30-911B-6776BADCAC46}" destId="{8A005F68-872E-4565-97CF-5F934A8F7106}" srcOrd="0" destOrd="0" parTransId="{6458AC6F-FC93-49FE-B39E-B3BD37FC1330}" sibTransId="{88809219-9B02-4029-97B7-029D87354175}"/>
    <dgm:cxn modelId="{B78E6AD7-F2C4-4AC4-933E-267ADA7261A0}" type="presOf" srcId="{3009EBD5-8533-475D-BE3F-7DA7EB0BDAF2}" destId="{F9540AD5-4F34-4720-A853-23023519F2F5}" srcOrd="0" destOrd="10" presId="urn:microsoft.com/office/officeart/2005/8/layout/hList1"/>
    <dgm:cxn modelId="{427600DB-6877-49C6-AA0E-84C0B97F6DC7}" type="presOf" srcId="{ED0320A2-84EF-464D-BA55-8B9CA19360EB}" destId="{F9540AD5-4F34-4720-A853-23023519F2F5}" srcOrd="0" destOrd="1" presId="urn:microsoft.com/office/officeart/2005/8/layout/hList1"/>
    <dgm:cxn modelId="{4BE9F4DD-547B-46B8-9AE8-A49E60DC3E85}" type="presOf" srcId="{545A33F6-B5F6-426A-8C86-40CF9A69FDEB}" destId="{CD66AAD5-A74B-4989-8AD5-348B79FA87C7}" srcOrd="0" destOrd="1" presId="urn:microsoft.com/office/officeart/2005/8/layout/hList1"/>
    <dgm:cxn modelId="{E4EF17E2-2DCE-43D5-936E-214CA1E7EA30}" srcId="{DF86A6E5-580E-4F2A-B223-B458E5A97CE4}" destId="{983CF14A-D540-41C7-985B-5652F41CF489}" srcOrd="3" destOrd="0" parTransId="{2D2DEC59-26A6-45BD-B642-8013356B7F56}" sibTransId="{7A8877E4-83D1-47A7-9E1F-B6AA2D71D1A3}"/>
    <dgm:cxn modelId="{378405E4-A10D-4798-8747-535349689E09}" srcId="{DF86A6E5-580E-4F2A-B223-B458E5A97CE4}" destId="{76AC8794-74F4-4EA8-BA8C-A90781232F54}" srcOrd="2" destOrd="0" parTransId="{4BCE2351-28E8-4364-8A5F-1B2A645300C4}" sibTransId="{3E08878A-DE6F-4142-AE2A-F9927837BFB7}"/>
    <dgm:cxn modelId="{B329AEE8-4543-402A-AA06-29F3A101607E}" type="presOf" srcId="{DF86A6E5-580E-4F2A-B223-B458E5A97CE4}" destId="{19CDF2AB-3B0B-41CB-AD00-E99839314F1A}" srcOrd="0" destOrd="0" presId="urn:microsoft.com/office/officeart/2005/8/layout/hList1"/>
    <dgm:cxn modelId="{398B78E9-75B4-4C56-A1AE-6EF1BA813202}" type="presOf" srcId="{983CF14A-D540-41C7-985B-5652F41CF489}" destId="{6BCC47BA-0C21-4EC9-8F7B-D9BCA5C8EC21}"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7D186AED-01CD-425B-8B11-92BA4F6709E3}" srcId="{5D730ECF-5E56-4BCC-9295-01AA7310EDA9}" destId="{236D48B7-63A7-4285-9C6C-7AFF01B56D9D}" srcOrd="5" destOrd="0" parTransId="{13EDD0DB-D12A-4055-86FC-11CE01E96C7B}" sibTransId="{410012CC-317E-4CEA-BD64-8DB0C548B075}"/>
    <dgm:cxn modelId="{67458EED-3B15-411B-BC2A-944D5595F62C}" type="presOf" srcId="{D8175AF9-F842-45F9-97DC-C69B2B6BBF53}" destId="{569DA3D3-C2E5-4089-A6F0-CF7A0DE5293E}" srcOrd="0" destOrd="7" presId="urn:microsoft.com/office/officeart/2005/8/layout/hList1"/>
    <dgm:cxn modelId="{701AECED-5325-4295-A693-8267EF53B223}" type="presOf" srcId="{3E642F35-97D9-4849-9004-96A0F376220D}" destId="{CD66AAD5-A74B-4989-8AD5-348B79FA87C7}" srcOrd="0" destOrd="2" presId="urn:microsoft.com/office/officeart/2005/8/layout/hList1"/>
    <dgm:cxn modelId="{235AF3F2-4DC6-4ACE-9EC0-844AD822351F}" type="presOf" srcId="{8A005F68-872E-4565-97CF-5F934A8F7106}" destId="{569DA3D3-C2E5-4089-A6F0-CF7A0DE5293E}" srcOrd="0" destOrd="0" presId="urn:microsoft.com/office/officeart/2005/8/layout/hList1"/>
    <dgm:cxn modelId="{E96547F9-7650-4953-B80F-A932BA8449D0}" srcId="{AA0CC1A4-89B3-4AA2-AE39-4C1399639CA2}" destId="{6A0DAC46-074E-44D5-BC93-2A28D37093F5}" srcOrd="6" destOrd="0" parTransId="{5BD27BA4-E4AD-4969-8558-62A55EE05DA6}" sibTransId="{196479E3-B851-4A29-AAD0-46354CAD7D02}"/>
    <dgm:cxn modelId="{1394BDFB-E727-409D-8BB5-D3D2E6E5358D}" srcId="{AA0CC1A4-89B3-4AA2-AE39-4C1399639CA2}" destId="{624CB385-66B0-4EAE-9A0D-21C51F23C0FF}" srcOrd="5" destOrd="0" parTransId="{17722B10-61BA-4CF9-80CB-DC8F73C4175C}" sibTransId="{FEDFE2F1-E7A6-4E9A-BE0B-1D277CEBFD8C}"/>
    <dgm:cxn modelId="{7BAF2CFD-1919-4540-87BA-E3BD91F1FDBD}" srcId="{3F8F7C63-6D9D-4496-99F3-13DF66B8EAD6}" destId="{3009EBD5-8533-475D-BE3F-7DA7EB0BDAF2}" srcOrd="10" destOrd="0" parTransId="{078260EC-E067-48F8-94B9-B068CF335D61}" sibTransId="{DF7B415B-F4FE-4132-B4D6-C3D469631BF7}"/>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 modelId="{220E4404-6F28-412A-B5D0-F8EF49AADC4A}" type="presParOf" srcId="{E2E8F0FF-2562-411A-AEBD-32131929444C}" destId="{69C599F4-9B2F-43FB-B2EB-916089C95F3A}" srcOrd="7" destOrd="0" presId="urn:microsoft.com/office/officeart/2005/8/layout/hList1"/>
    <dgm:cxn modelId="{20552560-BD1A-4448-AB5B-7B8B42C99F8F}" type="presParOf" srcId="{E2E8F0FF-2562-411A-AEBD-32131929444C}" destId="{A6FA747B-F96D-4BB7-9CAA-697BD5717906}" srcOrd="8" destOrd="0" presId="urn:microsoft.com/office/officeart/2005/8/layout/hList1"/>
    <dgm:cxn modelId="{2DD714AD-096B-4A30-BFFD-58594F47A47C}" type="presParOf" srcId="{A6FA747B-F96D-4BB7-9CAA-697BD5717906}" destId="{19CDF2AB-3B0B-41CB-AD00-E99839314F1A}" srcOrd="0" destOrd="0" presId="urn:microsoft.com/office/officeart/2005/8/layout/hList1"/>
    <dgm:cxn modelId="{2961956E-DF50-47AB-9EB4-FC8882B10EAB}" type="presParOf" srcId="{A6FA747B-F96D-4BB7-9CAA-697BD5717906}" destId="{6BCC47BA-0C21-4EC9-8F7B-D9BCA5C8EC21}"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 – From CEO to Frontline Workers</a:t>
          </a:r>
          <a:endParaRPr lang="en-AU" sz="1100" kern="1200" dirty="0"/>
        </a:p>
      </dsp:txBody>
      <dsp:txXfrm>
        <a:off x="5260" y="289383"/>
        <a:ext cx="2016677" cy="806670"/>
      </dsp:txXfrm>
    </dsp:sp>
    <dsp:sp modelId="{F9540AD5-4F34-4720-A853-23023519F2F5}">
      <dsp:nvSpPr>
        <dsp:cNvPr id="0" name=""/>
        <dsp:cNvSpPr/>
      </dsp:nvSpPr>
      <dsp:spPr>
        <a:xfrm>
          <a:off x="5260"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 to Power Platform</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Microsoft Power Platform momentum</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Why Power Platform?</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Customer Stories</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5260" y="1096054"/>
        <a:ext cx="2016677" cy="3300862"/>
      </dsp:txXfrm>
    </dsp:sp>
    <dsp:sp modelId="{A15940E0-E524-4386-893B-E5C857ACD0DE}">
      <dsp:nvSpPr>
        <dsp:cNvPr id="0" name=""/>
        <dsp:cNvSpPr/>
      </dsp:nvSpPr>
      <dsp:spPr>
        <a:xfrm>
          <a:off x="2304273"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US" sz="1100" kern="1200" dirty="0"/>
            <a:t>Power Packed Day with Power Canvas Apps</a:t>
          </a:r>
          <a:endParaRPr lang="en-AU" sz="1100" kern="1200" dirty="0"/>
        </a:p>
      </dsp:txBody>
      <dsp:txXfrm>
        <a:off x="2304273" y="289383"/>
        <a:ext cx="2016677" cy="806670"/>
      </dsp:txXfrm>
    </dsp:sp>
    <dsp:sp modelId="{CD66AAD5-A74B-4989-8AD5-348B79FA87C7}">
      <dsp:nvSpPr>
        <dsp:cNvPr id="0" name=""/>
        <dsp:cNvSpPr/>
      </dsp:nvSpPr>
      <dsp:spPr>
        <a:xfrm>
          <a:off x="2304273"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Introduction to PowerApps</a:t>
          </a:r>
          <a:endParaRPr lang="en-AU" sz="105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Benefits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US" sz="1050" kern="1200" dirty="0">
              <a:solidFill>
                <a:prstClr val="black">
                  <a:hueOff val="0"/>
                  <a:satOff val="0"/>
                  <a:lumOff val="0"/>
                  <a:alphaOff val="0"/>
                </a:prstClr>
              </a:solidFill>
              <a:latin typeface="Calibri" panose="020F0502020204030204"/>
              <a:ea typeface="+mn-ea"/>
              <a:cs typeface="+mn-cs"/>
            </a:rPr>
            <a:t>What can I build with PowerApps?</a:t>
          </a:r>
          <a:endParaRPr lang="en-GB" sz="105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Types of PowerApps</a:t>
          </a: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Canvas Apps</a:t>
          </a: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Data Sources and 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050" kern="1200" dirty="0">
              <a:solidFill>
                <a:prstClr val="black">
                  <a:hueOff val="0"/>
                  <a:satOff val="0"/>
                  <a:lumOff val="0"/>
                  <a:alphaOff val="0"/>
                </a:prstClr>
              </a:solidFill>
              <a:latin typeface="Calibri" panose="020F0502020204030204"/>
              <a:ea typeface="+mn-ea"/>
              <a:cs typeface="+mn-cs"/>
            </a:rPr>
            <a:t>Demo</a:t>
          </a:r>
        </a:p>
      </dsp:txBody>
      <dsp:txXfrm>
        <a:off x="2304273" y="1096054"/>
        <a:ext cx="2016677" cy="3300862"/>
      </dsp:txXfrm>
    </dsp:sp>
    <dsp:sp modelId="{6D51457A-C3C5-41AF-B616-CDB4705EBFBD}">
      <dsp:nvSpPr>
        <dsp:cNvPr id="0" name=""/>
        <dsp:cNvSpPr/>
      </dsp:nvSpPr>
      <dsp:spPr>
        <a:xfrm>
          <a:off x="4603285"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US" sz="1100" kern="1200" dirty="0"/>
            <a:t>Power Packed Day with Power Model Driven Apps</a:t>
          </a:r>
          <a:endParaRPr lang="en-AU" sz="1100" kern="1200" dirty="0"/>
        </a:p>
      </dsp:txBody>
      <dsp:txXfrm>
        <a:off x="4603285" y="289383"/>
        <a:ext cx="2016677" cy="806670"/>
      </dsp:txXfrm>
    </dsp:sp>
    <dsp:sp modelId="{FE6D297C-C9E0-4A7D-A12A-BA53DEE78AEC}">
      <dsp:nvSpPr>
        <dsp:cNvPr id="0" name=""/>
        <dsp:cNvSpPr/>
      </dsp:nvSpPr>
      <dsp:spPr>
        <a:xfrm>
          <a:off x="4603285"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Let’s talk about data</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Types of Data</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Common Data Service</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Model-driven Apps</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What type of components can I add?</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Data model design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4603285" y="1096054"/>
        <a:ext cx="2016677" cy="3300862"/>
      </dsp:txXfrm>
    </dsp:sp>
    <dsp:sp modelId="{79AA2380-6C09-4C3E-A320-87D02EF11B92}">
      <dsp:nvSpPr>
        <dsp:cNvPr id="0" name=""/>
        <dsp:cNvSpPr/>
      </dsp:nvSpPr>
      <dsp:spPr>
        <a:xfrm>
          <a:off x="6902297"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Power Packed Day with Power Automate</a:t>
          </a:r>
          <a:endParaRPr lang="en-AU" sz="1100" kern="1200" dirty="0"/>
        </a:p>
      </dsp:txBody>
      <dsp:txXfrm>
        <a:off x="6902297" y="289383"/>
        <a:ext cx="2016677" cy="806670"/>
      </dsp:txXfrm>
    </dsp:sp>
    <dsp:sp modelId="{569DA3D3-C2E5-4089-A6F0-CF7A0DE5293E}">
      <dsp:nvSpPr>
        <dsp:cNvPr id="0" name=""/>
        <dsp:cNvSpPr/>
      </dsp:nvSpPr>
      <dsp:spPr>
        <a:xfrm>
          <a:off x="6902297"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Types of flow</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Data types and expression</a:t>
          </a:r>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Working with Arrays</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Control flow and action settings</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6902297" y="1096054"/>
        <a:ext cx="2016677" cy="3300862"/>
      </dsp:txXfrm>
    </dsp:sp>
    <dsp:sp modelId="{19CDF2AB-3B0B-41CB-AD00-E99839314F1A}">
      <dsp:nvSpPr>
        <dsp:cNvPr id="0" name=""/>
        <dsp:cNvSpPr/>
      </dsp:nvSpPr>
      <dsp:spPr>
        <a:xfrm>
          <a:off x="9201309" y="289383"/>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5</a:t>
          </a:r>
        </a:p>
        <a:p>
          <a:pPr marL="0" lvl="0" indent="0" algn="ctr" defTabSz="488950">
            <a:lnSpc>
              <a:spcPct val="90000"/>
            </a:lnSpc>
            <a:spcBef>
              <a:spcPct val="0"/>
            </a:spcBef>
            <a:spcAft>
              <a:spcPct val="35000"/>
            </a:spcAft>
            <a:buNone/>
          </a:pPr>
          <a:r>
            <a:rPr lang="en-US" sz="1100" kern="1200" dirty="0"/>
            <a:t>Power Packed Day with Power Virtual Agents</a:t>
          </a:r>
          <a:endParaRPr lang="en-AU" sz="1100" kern="1200" dirty="0"/>
        </a:p>
      </dsp:txBody>
      <dsp:txXfrm>
        <a:off x="9201309" y="289383"/>
        <a:ext cx="2016677" cy="806670"/>
      </dsp:txXfrm>
    </dsp:sp>
    <dsp:sp modelId="{6BCC47BA-0C21-4EC9-8F7B-D9BCA5C8EC21}">
      <dsp:nvSpPr>
        <dsp:cNvPr id="0" name=""/>
        <dsp:cNvSpPr/>
      </dsp:nvSpPr>
      <dsp:spPr>
        <a:xfrm>
          <a:off x="9201309" y="1096054"/>
          <a:ext cx="2016677" cy="3300862"/>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Introduction</a:t>
          </a:r>
          <a:endParaRPr lang="en-AU"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A Robust Virtual Agent Platform</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Converse everywhere</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Easily make your bots better</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Create personalized customer experiences</a:t>
          </a:r>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Transfer to a human agent</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Built on Power Platform &amp; Azure Bot Service</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US" sz="1050" kern="1200" dirty="0"/>
            <a:t>Extend your bot capabilities with Azure Bot Service</a:t>
          </a:r>
          <a:endParaRPr lang="en-GB" sz="1050" kern="1200" dirty="0"/>
        </a:p>
        <a:p>
          <a:pPr marL="57150" lvl="1" indent="-57150" algn="l" defTabSz="466725">
            <a:lnSpc>
              <a:spcPct val="150000"/>
            </a:lnSpc>
            <a:spcBef>
              <a:spcPct val="0"/>
            </a:spcBef>
            <a:spcAft>
              <a:spcPct val="15000"/>
            </a:spcAft>
            <a:buFont typeface="Wingdings" panose="05000000000000000000" pitchFamily="2" charset="2"/>
            <a:buChar char="ü"/>
          </a:pPr>
          <a:r>
            <a:rPr lang="en-GB" sz="1050" kern="1200" dirty="0"/>
            <a:t>Demo</a:t>
          </a:r>
        </a:p>
      </dsp:txBody>
      <dsp:txXfrm>
        <a:off x="9201309" y="1096054"/>
        <a:ext cx="2016677" cy="3300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5260" y="83079"/>
          <a:ext cx="2016677" cy="806670"/>
        </a:xfrm>
        <a:prstGeom prst="rect">
          <a:avLst/>
        </a:prstGeom>
        <a:solidFill>
          <a:srgbClr val="7030A0"/>
        </a:solidFill>
        <a:ln w="12700" cap="flat" cmpd="sng" algn="ctr">
          <a:solidFill>
            <a:srgbClr val="7030A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6 </a:t>
          </a:r>
        </a:p>
        <a:p>
          <a:pPr marL="0" lvl="0" indent="0" algn="ctr" defTabSz="488950">
            <a:lnSpc>
              <a:spcPct val="90000"/>
            </a:lnSpc>
            <a:spcBef>
              <a:spcPct val="0"/>
            </a:spcBef>
            <a:spcAft>
              <a:spcPct val="35000"/>
            </a:spcAft>
            <a:buNone/>
          </a:pPr>
          <a:r>
            <a:rPr lang="en-US" sz="1100" kern="1200" dirty="0"/>
            <a:t>Power Packed Day with Power BI</a:t>
          </a:r>
          <a:endParaRPr lang="en-AU" sz="1100" kern="1200" dirty="0"/>
        </a:p>
      </dsp:txBody>
      <dsp:txXfrm>
        <a:off x="5260" y="83079"/>
        <a:ext cx="2016677" cy="806670"/>
      </dsp:txXfrm>
    </dsp:sp>
    <dsp:sp modelId="{F9540AD5-4F34-4720-A853-23023519F2F5}">
      <dsp:nvSpPr>
        <dsp:cNvPr id="0" name=""/>
        <dsp:cNvSpPr/>
      </dsp:nvSpPr>
      <dsp:spPr>
        <a:xfrm>
          <a:off x="5260"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The 5x5 Principle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momentum: Power BI</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Desktop</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 sources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Query</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Dataflow</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Using a Calculation (DAX) in multiple files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Paginated Reporting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BI Admin Portal </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5260" y="889750"/>
        <a:ext cx="2016677" cy="3713470"/>
      </dsp:txXfrm>
    </dsp:sp>
    <dsp:sp modelId="{A15940E0-E524-4386-893B-E5C857ACD0DE}">
      <dsp:nvSpPr>
        <dsp:cNvPr id="0" name=""/>
        <dsp:cNvSpPr/>
      </dsp:nvSpPr>
      <dsp:spPr>
        <a:xfrm>
          <a:off x="2304273"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7</a:t>
          </a:r>
        </a:p>
        <a:p>
          <a:pPr marL="0" lvl="0" indent="0" algn="ctr" defTabSz="488950">
            <a:lnSpc>
              <a:spcPct val="90000"/>
            </a:lnSpc>
            <a:spcBef>
              <a:spcPct val="0"/>
            </a:spcBef>
            <a:spcAft>
              <a:spcPct val="35000"/>
            </a:spcAft>
            <a:buNone/>
          </a:pPr>
          <a:r>
            <a:rPr lang="en-US" sz="1100" kern="1200" dirty="0"/>
            <a:t>Power up your Apps with AI Builder</a:t>
          </a:r>
          <a:endParaRPr lang="en-AU" sz="1100" kern="1200" dirty="0"/>
        </a:p>
      </dsp:txBody>
      <dsp:txXfrm>
        <a:off x="2304273" y="83079"/>
        <a:ext cx="2016677" cy="806670"/>
      </dsp:txXfrm>
    </dsp:sp>
    <dsp:sp modelId="{CD66AAD5-A74B-4989-8AD5-348B79FA87C7}">
      <dsp:nvSpPr>
        <dsp:cNvPr id="0" name=""/>
        <dsp:cNvSpPr/>
      </dsp:nvSpPr>
      <dsp:spPr>
        <a:xfrm>
          <a:off x="2304273"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AI for every app. And everyone</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Setup Environment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Types of AI Model</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Prediction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Form processing</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Object detection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Text classification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2304273" y="889750"/>
        <a:ext cx="2016677" cy="3713470"/>
      </dsp:txXfrm>
    </dsp:sp>
    <dsp:sp modelId="{6D51457A-C3C5-41AF-B616-CDB4705EBFBD}">
      <dsp:nvSpPr>
        <dsp:cNvPr id="0" name=""/>
        <dsp:cNvSpPr/>
      </dsp:nvSpPr>
      <dsp:spPr>
        <a:xfrm>
          <a:off x="4603285"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8</a:t>
          </a:r>
        </a:p>
        <a:p>
          <a:pPr marL="0" lvl="0" indent="0" algn="ctr" defTabSz="488950">
            <a:lnSpc>
              <a:spcPct val="90000"/>
            </a:lnSpc>
            <a:spcBef>
              <a:spcPct val="0"/>
            </a:spcBef>
            <a:spcAft>
              <a:spcPct val="35000"/>
            </a:spcAft>
            <a:buNone/>
          </a:pPr>
          <a:r>
            <a:rPr lang="en-US" sz="1100" kern="1200" dirty="0"/>
            <a:t>Power Platform Administration, Security &amp; Integration Connectors</a:t>
          </a:r>
          <a:endParaRPr lang="en-AU" sz="1100" kern="1200" dirty="0"/>
        </a:p>
      </dsp:txBody>
      <dsp:txXfrm>
        <a:off x="4603285" y="83079"/>
        <a:ext cx="2016677" cy="806670"/>
      </dsp:txXfrm>
    </dsp:sp>
    <dsp:sp modelId="{FE6D297C-C9E0-4A7D-A12A-BA53DEE78AEC}">
      <dsp:nvSpPr>
        <dsp:cNvPr id="0" name=""/>
        <dsp:cNvSpPr/>
      </dsp:nvSpPr>
      <dsp:spPr>
        <a:xfrm>
          <a:off x="4603285"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Secure your tenant</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Monitor your tenant’s activity</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Alert &amp; act on that activity</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Connectors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SharePoint Integration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dsp:txBody>
      <dsp:txXfrm>
        <a:off x="4603285" y="889750"/>
        <a:ext cx="2016677" cy="3713470"/>
      </dsp:txXfrm>
    </dsp:sp>
    <dsp:sp modelId="{79AA2380-6C09-4C3E-A320-87D02EF11B92}">
      <dsp:nvSpPr>
        <dsp:cNvPr id="0" name=""/>
        <dsp:cNvSpPr/>
      </dsp:nvSpPr>
      <dsp:spPr>
        <a:xfrm>
          <a:off x="6902297"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9</a:t>
          </a:r>
        </a:p>
        <a:p>
          <a:pPr marL="0" lvl="0" indent="0" algn="ctr" defTabSz="488950">
            <a:lnSpc>
              <a:spcPct val="90000"/>
            </a:lnSpc>
            <a:spcBef>
              <a:spcPct val="0"/>
            </a:spcBef>
            <a:spcAft>
              <a:spcPct val="35000"/>
            </a:spcAft>
            <a:buNone/>
          </a:pPr>
          <a:r>
            <a:rPr lang="en-US" sz="1100" kern="1200" dirty="0"/>
            <a:t>Power Packed Bizz Apps Day – Sales &amp; Marketing</a:t>
          </a:r>
          <a:endParaRPr lang="en-AU" sz="1100" kern="1200" dirty="0"/>
        </a:p>
      </dsp:txBody>
      <dsp:txXfrm>
        <a:off x="6902297" y="83079"/>
        <a:ext cx="2016677" cy="806670"/>
      </dsp:txXfrm>
    </dsp:sp>
    <dsp:sp modelId="{569DA3D3-C2E5-4089-A6F0-CF7A0DE5293E}">
      <dsp:nvSpPr>
        <dsp:cNvPr id="0" name=""/>
        <dsp:cNvSpPr/>
      </dsp:nvSpPr>
      <dsp:spPr>
        <a:xfrm>
          <a:off x="6902297"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Nurture more demand</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Personalize buyer experiences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Build relationships at scale</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Make insight-driven decisions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114300" lvl="2"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BI in Dynamics 365 for Sales and Marketing</a:t>
          </a:r>
          <a:endParaRPr lang="en-GB" sz="1100" kern="1200" dirty="0"/>
        </a:p>
        <a:p>
          <a:pPr marL="57150" lvl="1" indent="-57150" algn="l" defTabSz="488950">
            <a:lnSpc>
              <a:spcPct val="90000"/>
            </a:lnSpc>
            <a:spcBef>
              <a:spcPct val="0"/>
            </a:spcBef>
            <a:spcAft>
              <a:spcPct val="15000"/>
            </a:spcAft>
            <a:buChar char="•"/>
          </a:pPr>
          <a:endParaRPr lang="en-GB" sz="1100" kern="1200" dirty="0"/>
        </a:p>
      </dsp:txBody>
      <dsp:txXfrm>
        <a:off x="6902297" y="889750"/>
        <a:ext cx="2016677" cy="3713470"/>
      </dsp:txXfrm>
    </dsp:sp>
    <dsp:sp modelId="{19CDF2AB-3B0B-41CB-AD00-E99839314F1A}">
      <dsp:nvSpPr>
        <dsp:cNvPr id="0" name=""/>
        <dsp:cNvSpPr/>
      </dsp:nvSpPr>
      <dsp:spPr>
        <a:xfrm>
          <a:off x="9201309" y="83079"/>
          <a:ext cx="2016677" cy="806670"/>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10</a:t>
          </a:r>
        </a:p>
        <a:p>
          <a:pPr marL="0" lvl="0" indent="0" algn="ctr" defTabSz="488950">
            <a:lnSpc>
              <a:spcPct val="90000"/>
            </a:lnSpc>
            <a:spcBef>
              <a:spcPct val="0"/>
            </a:spcBef>
            <a:spcAft>
              <a:spcPct val="35000"/>
            </a:spcAft>
            <a:buNone/>
          </a:pPr>
          <a:r>
            <a:rPr lang="en-US" sz="1100" kern="1200" dirty="0"/>
            <a:t>Power Packed Bizz Apps Day– Finance &amp; Supply Chain</a:t>
          </a:r>
          <a:endParaRPr lang="en-AU" sz="1100" kern="1200" dirty="0"/>
        </a:p>
      </dsp:txBody>
      <dsp:txXfrm>
        <a:off x="9201309" y="83079"/>
        <a:ext cx="2016677" cy="806670"/>
      </dsp:txXfrm>
    </dsp:sp>
    <dsp:sp modelId="{6BCC47BA-0C21-4EC9-8F7B-D9BCA5C8EC21}">
      <dsp:nvSpPr>
        <dsp:cNvPr id="0" name=""/>
        <dsp:cNvSpPr/>
      </dsp:nvSpPr>
      <dsp:spPr>
        <a:xfrm>
          <a:off x="9201309" y="889750"/>
          <a:ext cx="2016677" cy="3713470"/>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Font typeface="Wingdings" panose="05000000000000000000" pitchFamily="2" charset="2"/>
            <a:buChar char="ü"/>
          </a:pPr>
          <a:r>
            <a:rPr lang="en-GB" sz="1100" kern="1200" dirty="0"/>
            <a:t>Introduction</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Technology Modernization</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Modern Finance</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Supporting modern supply chain management</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Demo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How to embed Power Platform in Dynamics 365 for Finance and Supply Chain</a:t>
          </a:r>
          <a:endParaRPr lang="en-GB" sz="1100" kern="1200" dirty="0"/>
        </a:p>
      </dsp:txBody>
      <dsp:txXfrm>
        <a:off x="9201309" y="889750"/>
        <a:ext cx="2016677" cy="37134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04/03/2020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powerapps/maker/model-driven-apps/build-first-model-driven-app"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Microsoft Power Platform + Dynamics 365 Bootcamp.</a:t>
            </a:r>
          </a:p>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3/4/2020 1:14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1491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3/4/2020 1:14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8108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024" indent="-403070" defTabSz="931597" fontAlgn="base">
              <a:spcAft>
                <a:spcPts val="600"/>
              </a:spcAft>
              <a:buClr>
                <a:srgbClr val="FFFFFF"/>
              </a:buClr>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3/4/2020 1:14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4856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2700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027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3/4/2020 1:14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6529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3/4/2020 1:14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8531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206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1510" rtl="0" eaLnBrk="1" fontAlgn="auto" latinLnBrk="0" hangingPunct="1">
              <a:lnSpc>
                <a:spcPct val="100000"/>
              </a:lnSpc>
              <a:spcBef>
                <a:spcPts val="0"/>
              </a:spcBef>
              <a:spcAft>
                <a:spcPts val="0"/>
              </a:spcAft>
              <a:buClrTx/>
              <a:buSzTx/>
              <a:buFontTx/>
              <a:buNone/>
              <a:tabLst/>
              <a:defRPr/>
            </a:pPr>
            <a:fld id="{2E36E8A8-9B62-4C26-A47F-DF9CB005033D}"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151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931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3/4/2020 1:14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6131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3/4/2020 1:14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3027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3/4/2020 1:14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5511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3/4/2020 1:14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535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3/4/2020 1:14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8875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3/4/2020 1:14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6288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Power BI from Rookie to Rock Star - RADACAD</a:t>
            </a: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training@radacad.com</a:t>
            </a: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1E461A-361E-400F-887D-532ED13D259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0201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Power BI from Rookie to Rock Star - RADACAD</a:t>
            </a:r>
          </a:p>
        </p:txBody>
      </p:sp>
      <p:sp>
        <p:nvSpPr>
          <p:cNvPr id="5" name="Footer Placeholder 4"/>
          <p:cNvSpPr>
            <a:spLocks noGrp="1"/>
          </p:cNvSpPr>
          <p:nvPr>
            <p:ph type="ftr" sz="quarter"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training@radacad.com</a:t>
            </a: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1E461A-361E-400F-887D-532ED13D259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7442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3/4/2020 1:14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023270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Power BI from Rookie to Rock Star - Power BI Architecture</a:t>
            </a:r>
          </a:p>
        </p:txBody>
      </p:sp>
      <p:sp>
        <p:nvSpPr>
          <p:cNvPr id="5" name="Date Placeholder 4"/>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65A96A-B322-4245-B84F-2D3D8C2BDC12}" type="datetime3">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 March 2020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training@radacad.com</a:t>
            </a: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1E461A-361E-400F-887D-532ED13D259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012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B24A07B-7A3B-4CE0-AFF1-9B26474FA242}" type="slidenum">
              <a:rPr lang="en-US" smtClean="0"/>
              <a:t>58</a:t>
            </a:fld>
            <a:endParaRPr lang="en-US"/>
          </a:p>
        </p:txBody>
      </p:sp>
    </p:spTree>
    <p:extLst>
      <p:ext uri="{BB962C8B-B14F-4D97-AF65-F5344CB8AC3E}">
        <p14:creationId xmlns:p14="http://schemas.microsoft.com/office/powerpoint/2010/main" val="106372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575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4A07B-7A3B-4CE0-AFF1-9B26474FA242}" type="slidenum">
              <a:rPr lang="en-US" smtClean="0"/>
              <a:t>59</a:t>
            </a:fld>
            <a:endParaRPr lang="en-US"/>
          </a:p>
        </p:txBody>
      </p:sp>
    </p:spTree>
    <p:extLst>
      <p:ext uri="{BB962C8B-B14F-4D97-AF65-F5344CB8AC3E}">
        <p14:creationId xmlns:p14="http://schemas.microsoft.com/office/powerpoint/2010/main" val="1646724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4A07B-7A3B-4CE0-AFF1-9B26474FA242}" type="slidenum">
              <a:rPr lang="en-US" smtClean="0"/>
              <a:t>60</a:t>
            </a:fld>
            <a:endParaRPr lang="en-US"/>
          </a:p>
        </p:txBody>
      </p:sp>
    </p:spTree>
    <p:extLst>
      <p:ext uri="{BB962C8B-B14F-4D97-AF65-F5344CB8AC3E}">
        <p14:creationId xmlns:p14="http://schemas.microsoft.com/office/powerpoint/2010/main" val="2317247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24A07B-7A3B-4CE0-AFF1-9B26474FA242}" type="slidenum">
              <a:rPr lang="en-US" smtClean="0"/>
              <a:t>61</a:t>
            </a:fld>
            <a:endParaRPr lang="en-US"/>
          </a:p>
        </p:txBody>
      </p:sp>
    </p:spTree>
    <p:extLst>
      <p:ext uri="{BB962C8B-B14F-4D97-AF65-F5344CB8AC3E}">
        <p14:creationId xmlns:p14="http://schemas.microsoft.com/office/powerpoint/2010/main" val="39719854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1E6A5CE4-3E77-4CE9-9404-B743EA67C31C}" type="slidenum">
              <a:rPr lang="en-US" smtClean="0"/>
              <a:t>62</a:t>
            </a:fld>
            <a:endParaRPr lang="en-US"/>
          </a:p>
        </p:txBody>
      </p:sp>
    </p:spTree>
    <p:extLst>
      <p:ext uri="{BB962C8B-B14F-4D97-AF65-F5344CB8AC3E}">
        <p14:creationId xmlns:p14="http://schemas.microsoft.com/office/powerpoint/2010/main" val="1397511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hlinkClick r:id="rId3"/>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576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3/4/2020 1:14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0918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88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3/4/2020 1:14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709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3/4/2020 1:14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3920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Master" Target="../slideMasters/slideMaster6.xml"/><Relationship Id="rId5" Type="http://schemas.openxmlformats.org/officeDocument/2006/relationships/image" Target="../media/image40.png"/><Relationship Id="rId4" Type="http://schemas.openxmlformats.org/officeDocument/2006/relationships/image" Target="../media/image39.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43.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 Id="rId4" Type="http://schemas.openxmlformats.org/officeDocument/2006/relationships/image" Target="../media/image46.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7.xml"/><Relationship Id="rId4" Type="http://schemas.openxmlformats.org/officeDocument/2006/relationships/image" Target="../media/image9.emf"/></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3.xml"/><Relationship Id="rId4" Type="http://schemas.openxmlformats.org/officeDocument/2006/relationships/image" Target="../media/image24.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9.png"/><Relationship Id="rId4" Type="http://schemas.openxmlformats.org/officeDocument/2006/relationships/image" Target="../media/image28.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04/03/2020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04/03/2020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04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49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03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80571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857759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53032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58351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90333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4929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39196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04/03/2020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715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3321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9547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93482000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1740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216522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40300004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4288327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037474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0495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863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929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587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723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61662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4027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3450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C51FCE-E4BB-4680-8E50-3C0E348D2609}" type="datetimeFigureOut">
              <a:rPr lang="en-US" dirty="0"/>
              <a:t>3/4/2020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59943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803051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741388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303954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297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053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6361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387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4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724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76901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10297277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594677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6031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8850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6069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438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4491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87626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0130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97582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75381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1" y="0"/>
            <a:ext cx="6705600" cy="553998"/>
          </a:xfrm>
        </p:spPr>
        <p:txBody>
          <a:bodyPr/>
          <a:lstStyle/>
          <a:p>
            <a:r>
              <a:rPr lang="en-US"/>
              <a:t>Click to edit Master title style</a:t>
            </a:r>
            <a:endParaRPr lang="en-US" dirty="0"/>
          </a:p>
        </p:txBody>
      </p:sp>
      <p:sp>
        <p:nvSpPr>
          <p:cNvPr id="3" name="Content Placeholder 2"/>
          <p:cNvSpPr>
            <a:spLocks noGrp="1"/>
          </p:cNvSpPr>
          <p:nvPr>
            <p:ph idx="1"/>
          </p:nvPr>
        </p:nvSpPr>
        <p:spPr>
          <a:xfrm>
            <a:off x="457201" y="1855894"/>
            <a:ext cx="670560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24A3A5-AEC3-4D3C-B23F-33D3C8F09335}"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14045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D1230BF-6FCA-487F-85C7-4A42D455BF17}"/>
              </a:ext>
            </a:extLst>
          </p:cNvPr>
          <p:cNvSpPr/>
          <p:nvPr/>
        </p:nvSpPr>
        <p:spPr bwMode="auto">
          <a:xfrm>
            <a:off x="1" y="486"/>
            <a:ext cx="12192000" cy="10972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a:xfrm>
            <a:off x="301751" y="0"/>
            <a:ext cx="11588495" cy="1097280"/>
          </a:xfrm>
        </p:spPr>
        <p:txBody>
          <a:bodyPr>
            <a:normAutofit/>
          </a:bodyPr>
          <a:lstStyle>
            <a:lvl1pPr>
              <a:defRPr sz="2400" spc="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243423317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1554" y="1836209"/>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4A3A5-AEC3-4D3C-B23F-33D3C8F09335}"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8127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466344" y="1371600"/>
            <a:ext cx="5413248"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466344" y="2552200"/>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36793" y="1371601"/>
            <a:ext cx="5413248"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352032" y="2570226"/>
            <a:ext cx="5413248" cy="166199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24A3A5-AEC3-4D3C-B23F-33D3C8F09335}" type="datetimeFigureOut">
              <a:rPr lang="en-US" smtClean="0"/>
              <a:t>3/4/2020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345813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C24A3A5-AEC3-4D3C-B23F-33D3C8F09335}" type="datetimeFigureOut">
              <a:rPr lang="en-US" smtClean="0"/>
              <a:t>3/4/2020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CC631FF-58BB-4A6E-8DF8-53935FA44373}" type="slidenum">
              <a:rPr lang="en-US" smtClean="0"/>
              <a:t>‹#›</a:t>
            </a:fld>
            <a:endParaRPr lang="en-US"/>
          </a:p>
        </p:txBody>
      </p:sp>
      <p:grpSp>
        <p:nvGrpSpPr>
          <p:cNvPr id="10" name="Group 9">
            <a:extLst>
              <a:ext uri="{FF2B5EF4-FFF2-40B4-BE49-F238E27FC236}">
                <a16:creationId xmlns:a16="http://schemas.microsoft.com/office/drawing/2014/main" id="{5D89DCB7-E81A-47EB-AA9E-4D3837D378A3}"/>
              </a:ext>
            </a:extLst>
          </p:cNvPr>
          <p:cNvGrpSpPr>
            <a:grpSpLocks noChangeAspect="1"/>
          </p:cNvGrpSpPr>
          <p:nvPr/>
        </p:nvGrpSpPr>
        <p:grpSpPr bwMode="black">
          <a:xfrm>
            <a:off x="667513" y="459572"/>
            <a:ext cx="1448129" cy="310896"/>
            <a:chOff x="457200" y="1643393"/>
            <a:chExt cx="4492753" cy="964540"/>
          </a:xfrm>
        </p:grpSpPr>
        <p:pic>
          <p:nvPicPr>
            <p:cNvPr id="11" name="Picture 10">
              <a:extLst>
                <a:ext uri="{FF2B5EF4-FFF2-40B4-BE49-F238E27FC236}">
                  <a16:creationId xmlns:a16="http://schemas.microsoft.com/office/drawing/2014/main" id="{AFE758BC-3485-4ACD-A87C-C01986688254}"/>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BB16719D-703F-406C-9D2C-D03DF3F49D8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5957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dirty="0">
                <a:gradFill>
                  <a:gsLst>
                    <a:gs pos="53982">
                      <a:schemeClr val="tx1"/>
                    </a:gs>
                    <a:gs pos="30000">
                      <a:schemeClr val="tx1"/>
                    </a:gs>
                  </a:gsLst>
                  <a:lin ang="5400000" scaled="1"/>
                </a:gradFill>
              </a:rPr>
              <a:t>Microsoft Business</a:t>
            </a:r>
            <a:br>
              <a:rPr lang="en-US" dirty="0">
                <a:gradFill>
                  <a:gsLst>
                    <a:gs pos="53982">
                      <a:schemeClr val="tx1"/>
                    </a:gs>
                    <a:gs pos="30000">
                      <a:schemeClr val="tx1"/>
                    </a:gs>
                  </a:gsLst>
                  <a:lin ang="5400000" scaled="1"/>
                </a:gradFill>
              </a:rPr>
            </a:br>
            <a:r>
              <a:rPr lang="en-US"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771454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875280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46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1281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9709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38398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125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912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6591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478426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19424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19574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028492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15462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81199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92625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3064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55302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1514503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9013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757803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0869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2026369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70508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378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1138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47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6605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033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52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83457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0074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48374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r="51305"/>
          <a:stretch/>
        </p:blipFill>
        <p:spPr>
          <a:xfrm>
            <a:off x="274249" y="257318"/>
            <a:ext cx="110359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1888695"/>
            <a:ext cx="3357156" cy="1150187"/>
          </a:xfrm>
          <a:noFill/>
        </p:spPr>
        <p:txBody>
          <a:bodyPr lIns="0" tIns="0" rIns="0" bIns="182880" anchor="b" anchorCtr="0"/>
          <a:lstStyle>
            <a:lvl1pPr>
              <a:defRPr sz="3137"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317635" cy="597536"/>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7" name="Footer Placeholder 5">
            <a:extLst>
              <a:ext uri="{FF2B5EF4-FFF2-40B4-BE49-F238E27FC236}">
                <a16:creationId xmlns:a16="http://schemas.microsoft.com/office/drawing/2014/main" id="{56A077E7-B81C-E94A-946B-1C3ABED432A1}"/>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490916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04/03/2020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3/4/2020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04/03/2020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04/03/2020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04/03/2020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04/03/2020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04/03/2020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04/03/2020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04/03/2020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1636965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1"/>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03088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9531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5.emf"/><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image" Target="../media/image7.emf"/><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theme" Target="../theme/theme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image" Target="../media/image7.emf"/><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theme" Target="../theme/theme4.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image" Target="../media/image7.emf"/><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image" Target="../media/image37.emf"/><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theme" Target="../theme/theme6.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image" Target="../media/image7.emf"/><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29" Type="http://schemas.openxmlformats.org/officeDocument/2006/relationships/slideLayout" Target="../slideLayouts/slideLayout183.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theme" Target="../theme/theme7.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31" Type="http://schemas.openxmlformats.org/officeDocument/2006/relationships/slideLayout" Target="../slideLayouts/slideLayout185.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04/03/2020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759" r:id="rId14"/>
    <p:sldLayoutId id="2147483884" r:id="rId15"/>
    <p:sldLayoutId id="2147483885" r:id="rId16"/>
    <p:sldLayoutId id="2147483887" r:id="rId17"/>
    <p:sldLayoutId id="214748388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3" r:id="rId7"/>
    <p:sldLayoutId id="2147483674" r:id="rId8"/>
    <p:sldLayoutId id="2147483675" r:id="rId9"/>
    <p:sldLayoutId id="2147483676" r:id="rId10"/>
    <p:sldLayoutId id="2147483677" r:id="rId11"/>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2" r:id="rId34"/>
    <p:sldLayoutId id="2147483723" r:id="rId35"/>
    <p:sldLayoutId id="214748372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5123179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816044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840" r:id="rId20"/>
    <p:sldLayoutId id="2147483841" r:id="rId21"/>
    <p:sldLayoutId id="2147483842" r:id="rId22"/>
    <p:sldLayoutId id="2147483843" r:id="rId23"/>
    <p:sldLayoutId id="214748384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121473925"/>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g"/><Relationship Id="rId7"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3" Type="http://schemas.openxmlformats.org/officeDocument/2006/relationships/image" Target="../media/image80.png"/><Relationship Id="rId18" Type="http://schemas.microsoft.com/office/2007/relationships/hdphoto" Target="../media/hdphoto1.wdp"/><Relationship Id="rId26" Type="http://schemas.openxmlformats.org/officeDocument/2006/relationships/image" Target="../media/image89.png"/><Relationship Id="rId39" Type="http://schemas.openxmlformats.org/officeDocument/2006/relationships/image" Target="../media/image101.png"/><Relationship Id="rId3" Type="http://schemas.openxmlformats.org/officeDocument/2006/relationships/hyperlink" Target="https://customers.microsoft.com/Pages/CustomerStory.aspx?recid=14594" TargetMode="External"/><Relationship Id="rId21" Type="http://schemas.openxmlformats.org/officeDocument/2006/relationships/image" Target="../media/image85.jpeg"/><Relationship Id="rId34" Type="http://schemas.openxmlformats.org/officeDocument/2006/relationships/image" Target="../media/image96.png"/><Relationship Id="rId42" Type="http://schemas.openxmlformats.org/officeDocument/2006/relationships/image" Target="../media/image104.png"/><Relationship Id="rId47" Type="http://schemas.openxmlformats.org/officeDocument/2006/relationships/image" Target="../media/image108.jpeg"/><Relationship Id="rId50" Type="http://schemas.openxmlformats.org/officeDocument/2006/relationships/image" Target="../media/image111.jpeg"/><Relationship Id="rId7" Type="http://schemas.openxmlformats.org/officeDocument/2006/relationships/image" Target="../media/image75.jpeg"/><Relationship Id="rId12" Type="http://schemas.openxmlformats.org/officeDocument/2006/relationships/image" Target="../media/image79.jpeg"/><Relationship Id="rId17" Type="http://schemas.openxmlformats.org/officeDocument/2006/relationships/image" Target="../media/image83.png"/><Relationship Id="rId25" Type="http://schemas.openxmlformats.org/officeDocument/2006/relationships/hyperlink" Target="https://customers.microsoft.com/Pages/CustomerStory.aspx?recid=18356" TargetMode="External"/><Relationship Id="rId33" Type="http://schemas.openxmlformats.org/officeDocument/2006/relationships/hyperlink" Target="https://customers.microsoft.com/en-US/story/docusign-writes-its-name-on-a-new-market" TargetMode="External"/><Relationship Id="rId38" Type="http://schemas.openxmlformats.org/officeDocument/2006/relationships/image" Target="../media/image100.png"/><Relationship Id="rId46" Type="http://schemas.openxmlformats.org/officeDocument/2006/relationships/hyperlink" Target="https://customers.microsoft.com/Pages/CustomerStory.aspx?recid=12216" TargetMode="External"/><Relationship Id="rId2" Type="http://schemas.openxmlformats.org/officeDocument/2006/relationships/notesSlide" Target="../notesSlides/notesSlide18.xml"/><Relationship Id="rId16" Type="http://schemas.openxmlformats.org/officeDocument/2006/relationships/image" Target="../media/image82.jpeg"/><Relationship Id="rId20" Type="http://schemas.microsoft.com/office/2007/relationships/hdphoto" Target="../media/hdphoto2.wdp"/><Relationship Id="rId29" Type="http://schemas.openxmlformats.org/officeDocument/2006/relationships/image" Target="../media/image92.jpeg"/><Relationship Id="rId41" Type="http://schemas.openxmlformats.org/officeDocument/2006/relationships/image" Target="../media/image103.jpeg"/><Relationship Id="rId1" Type="http://schemas.openxmlformats.org/officeDocument/2006/relationships/slideLayout" Target="../slideLayouts/slideLayout6.xml"/><Relationship Id="rId6" Type="http://schemas.openxmlformats.org/officeDocument/2006/relationships/image" Target="../media/image74.jpeg"/><Relationship Id="rId11" Type="http://schemas.openxmlformats.org/officeDocument/2006/relationships/image" Target="../media/image78.jpeg"/><Relationship Id="rId24" Type="http://schemas.openxmlformats.org/officeDocument/2006/relationships/image" Target="../media/image88.png"/><Relationship Id="rId32" Type="http://schemas.openxmlformats.org/officeDocument/2006/relationships/image" Target="../media/image95.png"/><Relationship Id="rId37" Type="http://schemas.openxmlformats.org/officeDocument/2006/relationships/image" Target="../media/image99.png"/><Relationship Id="rId40" Type="http://schemas.openxmlformats.org/officeDocument/2006/relationships/image" Target="../media/image102.png"/><Relationship Id="rId45" Type="http://schemas.openxmlformats.org/officeDocument/2006/relationships/image" Target="../media/image107.png"/><Relationship Id="rId5" Type="http://schemas.openxmlformats.org/officeDocument/2006/relationships/image" Target="../media/image73.png"/><Relationship Id="rId15" Type="http://schemas.openxmlformats.org/officeDocument/2006/relationships/hyperlink" Target="https://customers.microsoft.com/Pages/CustomerStory.aspx?recid=18294" TargetMode="External"/><Relationship Id="rId23" Type="http://schemas.openxmlformats.org/officeDocument/2006/relationships/image" Target="../media/image87.jpeg"/><Relationship Id="rId28" Type="http://schemas.openxmlformats.org/officeDocument/2006/relationships/image" Target="../media/image91.png"/><Relationship Id="rId36" Type="http://schemas.openxmlformats.org/officeDocument/2006/relationships/image" Target="../media/image98.png"/><Relationship Id="rId49" Type="http://schemas.openxmlformats.org/officeDocument/2006/relationships/image" Target="../media/image110.jpeg"/><Relationship Id="rId10" Type="http://schemas.openxmlformats.org/officeDocument/2006/relationships/image" Target="../media/image77.png"/><Relationship Id="rId19" Type="http://schemas.openxmlformats.org/officeDocument/2006/relationships/image" Target="../media/image84.png"/><Relationship Id="rId31" Type="http://schemas.openxmlformats.org/officeDocument/2006/relationships/image" Target="../media/image94.jpeg"/><Relationship Id="rId44" Type="http://schemas.openxmlformats.org/officeDocument/2006/relationships/image" Target="../media/image106.png"/><Relationship Id="rId52" Type="http://schemas.openxmlformats.org/officeDocument/2006/relationships/image" Target="../media/image113.jpeg"/><Relationship Id="rId4" Type="http://schemas.openxmlformats.org/officeDocument/2006/relationships/image" Target="../media/image72.png"/><Relationship Id="rId9" Type="http://schemas.openxmlformats.org/officeDocument/2006/relationships/hyperlink" Target="https://customers.microsoft.com/Pages/CustomerStory.aspx?recid=8576" TargetMode="External"/><Relationship Id="rId14" Type="http://schemas.openxmlformats.org/officeDocument/2006/relationships/image" Target="../media/image81.png"/><Relationship Id="rId22" Type="http://schemas.openxmlformats.org/officeDocument/2006/relationships/image" Target="../media/image86.jpg"/><Relationship Id="rId27" Type="http://schemas.openxmlformats.org/officeDocument/2006/relationships/image" Target="../media/image90.png"/><Relationship Id="rId30" Type="http://schemas.openxmlformats.org/officeDocument/2006/relationships/image" Target="../media/image93.jpeg"/><Relationship Id="rId35" Type="http://schemas.openxmlformats.org/officeDocument/2006/relationships/image" Target="../media/image97.png"/><Relationship Id="rId43" Type="http://schemas.openxmlformats.org/officeDocument/2006/relationships/image" Target="../media/image105.jpeg"/><Relationship Id="rId48" Type="http://schemas.openxmlformats.org/officeDocument/2006/relationships/image" Target="../media/image109.png"/><Relationship Id="rId8" Type="http://schemas.openxmlformats.org/officeDocument/2006/relationships/image" Target="../media/image76.jpg"/><Relationship Id="rId51" Type="http://schemas.openxmlformats.org/officeDocument/2006/relationships/image" Target="../media/image1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openxmlformats.org/officeDocument/2006/relationships/image" Target="../media/image122.svg"/><Relationship Id="rId13" Type="http://schemas.openxmlformats.org/officeDocument/2006/relationships/image" Target="../media/image127.pn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svg"/><Relationship Id="rId2" Type="http://schemas.openxmlformats.org/officeDocument/2006/relationships/image" Target="../media/image116.png"/><Relationship Id="rId1" Type="http://schemas.openxmlformats.org/officeDocument/2006/relationships/slideLayout" Target="../slideLayouts/slideLayout6.xml"/><Relationship Id="rId6" Type="http://schemas.openxmlformats.org/officeDocument/2006/relationships/image" Target="../media/image120.sv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 Id="rId14" Type="http://schemas.openxmlformats.org/officeDocument/2006/relationships/image" Target="../media/image128.png"/></Relationships>
</file>

<file path=ppt/slides/_rels/slide2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3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4.xml"/><Relationship Id="rId4" Type="http://schemas.openxmlformats.org/officeDocument/2006/relationships/image" Target="../media/image153.png"/></Relationships>
</file>

<file path=ppt/slides/_rels/slide5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Platform + Dynamics 365</a:t>
            </a: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AFA7C6-129C-4BFE-86EA-4313F20CF5AF}"/>
              </a:ext>
            </a:extLst>
          </p:cNvPr>
          <p:cNvPicPr>
            <a:picLocks noChangeAspect="1"/>
          </p:cNvPicPr>
          <p:nvPr/>
        </p:nvPicPr>
        <p:blipFill rotWithShape="1">
          <a:blip r:embed="rId3"/>
          <a:srcRect l="13803" r="32585"/>
          <a:stretch/>
        </p:blipFill>
        <p:spPr>
          <a:xfrm flipH="1">
            <a:off x="6675438" y="0"/>
            <a:ext cx="5516562" cy="6858000"/>
          </a:xfrm>
          <a:prstGeom prst="rect">
            <a:avLst/>
          </a:prstGeom>
        </p:spPr>
      </p:pic>
      <p:pic>
        <p:nvPicPr>
          <p:cNvPr id="7" name="Picture 6">
            <a:extLst>
              <a:ext uri="{FF2B5EF4-FFF2-40B4-BE49-F238E27FC236}">
                <a16:creationId xmlns:a16="http://schemas.microsoft.com/office/drawing/2014/main" id="{18198830-7EA7-448C-A2C7-EA3B284C7032}"/>
              </a:ext>
            </a:extLst>
          </p:cNvPr>
          <p:cNvPicPr>
            <a:picLocks noChangeAspect="1"/>
          </p:cNvPicPr>
          <p:nvPr/>
        </p:nvPicPr>
        <p:blipFill>
          <a:blip r:embed="rId4"/>
          <a:stretch>
            <a:fillRect/>
          </a:stretch>
        </p:blipFill>
        <p:spPr>
          <a:xfrm>
            <a:off x="5308014" y="593830"/>
            <a:ext cx="2668741" cy="5778715"/>
          </a:xfrm>
          <a:prstGeom prst="rect">
            <a:avLst/>
          </a:prstGeom>
        </p:spPr>
      </p:pic>
      <p:pic>
        <p:nvPicPr>
          <p:cNvPr id="5" name="Picture 4">
            <a:extLst>
              <a:ext uri="{FF2B5EF4-FFF2-40B4-BE49-F238E27FC236}">
                <a16:creationId xmlns:a16="http://schemas.microsoft.com/office/drawing/2014/main" id="{8C4408DB-D3B5-4284-B841-B3B4F5548440}"/>
              </a:ext>
            </a:extLst>
          </p:cNvPr>
          <p:cNvPicPr>
            <a:picLocks noChangeAspect="1"/>
          </p:cNvPicPr>
          <p:nvPr/>
        </p:nvPicPr>
        <p:blipFill>
          <a:blip r:embed="rId5"/>
          <a:stretch>
            <a:fillRect/>
          </a:stretch>
        </p:blipFill>
        <p:spPr>
          <a:xfrm>
            <a:off x="5309988" y="598103"/>
            <a:ext cx="2668742" cy="5778717"/>
          </a:xfrm>
          <a:prstGeom prst="rect">
            <a:avLst/>
          </a:prstGeom>
        </p:spPr>
      </p:pic>
      <p:pic>
        <p:nvPicPr>
          <p:cNvPr id="3" name="Picture 2">
            <a:extLst>
              <a:ext uri="{FF2B5EF4-FFF2-40B4-BE49-F238E27FC236}">
                <a16:creationId xmlns:a16="http://schemas.microsoft.com/office/drawing/2014/main" id="{6C5897F4-6AF3-4859-9683-3516DBDBF1F9}"/>
              </a:ext>
            </a:extLst>
          </p:cNvPr>
          <p:cNvPicPr>
            <a:picLocks noChangeAspect="1"/>
          </p:cNvPicPr>
          <p:nvPr/>
        </p:nvPicPr>
        <p:blipFill>
          <a:blip r:embed="rId6"/>
          <a:stretch>
            <a:fillRect/>
          </a:stretch>
        </p:blipFill>
        <p:spPr>
          <a:xfrm>
            <a:off x="5309988" y="598104"/>
            <a:ext cx="2670716" cy="5782989"/>
          </a:xfrm>
          <a:prstGeom prst="rect">
            <a:avLst/>
          </a:prstGeom>
        </p:spPr>
      </p:pic>
      <p:sp>
        <p:nvSpPr>
          <p:cNvPr id="28" name="microsoft"/>
          <p:cNvSpPr/>
          <p:nvPr/>
        </p:nvSpPr>
        <p:spPr>
          <a:xfrm>
            <a:off x="281690" y="2373603"/>
            <a:ext cx="3915172" cy="2110794"/>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Stay connected to your data </a:t>
            </a:r>
            <a:b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b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on the go</a:t>
            </a:r>
          </a:p>
        </p:txBody>
      </p:sp>
      <p:grpSp>
        <p:nvGrpSpPr>
          <p:cNvPr id="11" name="Group 10">
            <a:extLst>
              <a:ext uri="{FF2B5EF4-FFF2-40B4-BE49-F238E27FC236}">
                <a16:creationId xmlns:a16="http://schemas.microsoft.com/office/drawing/2014/main" id="{3EB91FF7-93D1-4E02-956B-13942612DF4E}"/>
              </a:ext>
            </a:extLst>
          </p:cNvPr>
          <p:cNvGrpSpPr/>
          <p:nvPr/>
        </p:nvGrpSpPr>
        <p:grpSpPr>
          <a:xfrm>
            <a:off x="4243754" y="48109"/>
            <a:ext cx="4912308" cy="6800654"/>
            <a:chOff x="5902336" y="316807"/>
            <a:chExt cx="3831117" cy="5303841"/>
          </a:xfrm>
        </p:grpSpPr>
        <p:pic>
          <p:nvPicPr>
            <p:cNvPr id="8" name="Picture 7">
              <a:extLst>
                <a:ext uri="{FF2B5EF4-FFF2-40B4-BE49-F238E27FC236}">
                  <a16:creationId xmlns:a16="http://schemas.microsoft.com/office/drawing/2014/main" id="{C9DC4B94-9080-4D63-A382-7F85E458FD99}"/>
                </a:ext>
              </a:extLst>
            </p:cNvPr>
            <p:cNvPicPr>
              <a:picLocks noChangeAspect="1"/>
            </p:cNvPicPr>
            <p:nvPr/>
          </p:nvPicPr>
          <p:blipFill rotWithShape="1">
            <a:blip r:embed="rId7"/>
            <a:srcRect l="15939" t="7611" r="18902" b="16994"/>
            <a:stretch/>
          </p:blipFill>
          <p:spPr>
            <a:xfrm>
              <a:off x="6278673" y="316807"/>
              <a:ext cx="2944528" cy="5273524"/>
            </a:xfrm>
            <a:prstGeom prst="rect">
              <a:avLst/>
            </a:prstGeom>
          </p:spPr>
        </p:pic>
        <p:pic>
          <p:nvPicPr>
            <p:cNvPr id="10" name="Picture 9">
              <a:extLst>
                <a:ext uri="{FF2B5EF4-FFF2-40B4-BE49-F238E27FC236}">
                  <a16:creationId xmlns:a16="http://schemas.microsoft.com/office/drawing/2014/main" id="{995461A3-5982-4899-AB68-66338329381F}"/>
                </a:ext>
              </a:extLst>
            </p:cNvPr>
            <p:cNvPicPr>
              <a:picLocks noChangeAspect="1"/>
            </p:cNvPicPr>
            <p:nvPr/>
          </p:nvPicPr>
          <p:blipFill rotWithShape="1">
            <a:blip r:embed="rId8"/>
            <a:srcRect l="7611" t="7611" r="7611" b="16463"/>
            <a:stretch/>
          </p:blipFill>
          <p:spPr>
            <a:xfrm>
              <a:off x="5902336" y="333312"/>
              <a:ext cx="3831117" cy="5287336"/>
            </a:xfrm>
            <a:prstGeom prst="rect">
              <a:avLst/>
            </a:prstGeom>
          </p:spPr>
        </p:pic>
      </p:grpSp>
      <p:sp>
        <p:nvSpPr>
          <p:cNvPr id="12" name="Oval 11">
            <a:extLst>
              <a:ext uri="{FF2B5EF4-FFF2-40B4-BE49-F238E27FC236}">
                <a16:creationId xmlns:a16="http://schemas.microsoft.com/office/drawing/2014/main" id="{E66C2080-37CC-4F12-BA0D-39722C10263F}"/>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3" name="Oval 12">
            <a:extLst>
              <a:ext uri="{FF2B5EF4-FFF2-40B4-BE49-F238E27FC236}">
                <a16:creationId xmlns:a16="http://schemas.microsoft.com/office/drawing/2014/main" id="{A0689816-5A15-451F-AD3B-C302073A8C44}"/>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4" name="Oval 13">
            <a:extLst>
              <a:ext uri="{FF2B5EF4-FFF2-40B4-BE49-F238E27FC236}">
                <a16:creationId xmlns:a16="http://schemas.microsoft.com/office/drawing/2014/main" id="{CF2C3DA5-E2DD-4099-9917-6DF180F08870}"/>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2615053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21 0 L -3.75E-6 0 " pathEditMode="relative" rAng="0" ptsTypes="AA">
                                      <p:cBhvr>
                                        <p:cTn id="9" dur="650" fill="hold"/>
                                        <p:tgtEl>
                                          <p:spTgt spid="28"/>
                                        </p:tgtEl>
                                        <p:attrNameLst>
                                          <p:attrName>ppt_x</p:attrName>
                                          <p:attrName>ppt_y</p:attrName>
                                        </p:attrNameLst>
                                      </p:cBhvr>
                                      <p:rCtr x="1354"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nodeType="withEffect">
                                  <p:stCondLst>
                                    <p:cond delay="0"/>
                                  </p:stCondLst>
                                  <p:childTnLst>
                                    <p:animMotion origin="layout" path="M 0.025 -2.22222E-6 L 8.33333E-7 -2.22222E-6 " pathEditMode="relative" rAng="0" ptsTypes="AA">
                                      <p:cBhvr>
                                        <p:cTn id="14" dur="650" fill="hold"/>
                                        <p:tgtEl>
                                          <p:spTgt spid="6"/>
                                        </p:tgtEl>
                                        <p:attrNameLst>
                                          <p:attrName>ppt_x</p:attrName>
                                          <p:attrName>ppt_y</p:attrName>
                                        </p:attrNameLst>
                                      </p:cBhvr>
                                      <p:rCtr x="-1250"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350"/>
                                        <p:tgtEl>
                                          <p:spTgt spid="11"/>
                                        </p:tgtEl>
                                      </p:cBhvr>
                                    </p:animEffect>
                                  </p:childTnLst>
                                </p:cTn>
                              </p:par>
                              <p:par>
                                <p:cTn id="18" presetID="63" presetClass="path" presetSubtype="0" decel="100000" fill="hold" nodeType="withEffect">
                                  <p:stCondLst>
                                    <p:cond delay="0"/>
                                  </p:stCondLst>
                                  <p:childTnLst>
                                    <p:animMotion origin="layout" path="M 0.025 2.22222E-6 L 8.33333E-7 2.22222E-6 " pathEditMode="relative" rAng="0" ptsTypes="AA">
                                      <p:cBhvr>
                                        <p:cTn id="19" dur="650" fill="hold"/>
                                        <p:tgtEl>
                                          <p:spTgt spid="11"/>
                                        </p:tgtEl>
                                        <p:attrNameLst>
                                          <p:attrName>ppt_x</p:attrName>
                                          <p:attrName>ppt_y</p:attrName>
                                        </p:attrNameLst>
                                      </p:cBhvr>
                                      <p:rCtr x="-1250" y="0"/>
                                    </p:animMotion>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350"/>
                                        <p:tgtEl>
                                          <p:spTgt spid="7"/>
                                        </p:tgtEl>
                                      </p:cBhvr>
                                    </p:animEffect>
                                  </p:childTnLst>
                                </p:cTn>
                              </p:par>
                              <p:par>
                                <p:cTn id="23" presetID="63" presetClass="path" presetSubtype="0" decel="100000" fill="hold" nodeType="withEffect">
                                  <p:stCondLst>
                                    <p:cond delay="0"/>
                                  </p:stCondLst>
                                  <p:childTnLst>
                                    <p:animMotion origin="layout" path="M 0.025 -3.7037E-7 L -1.66667E-6 -3.7037E-7 " pathEditMode="relative" rAng="0" ptsTypes="AA">
                                      <p:cBhvr>
                                        <p:cTn id="24" dur="650" fill="hold"/>
                                        <p:tgtEl>
                                          <p:spTgt spid="7"/>
                                        </p:tgtEl>
                                        <p:attrNameLst>
                                          <p:attrName>ppt_x</p:attrName>
                                          <p:attrName>ppt_y</p:attrName>
                                        </p:attrNameLst>
                                      </p:cBhvr>
                                      <p:rCtr x="-1250" y="0"/>
                                    </p:animMotion>
                                  </p:childTnLst>
                                </p:cTn>
                              </p:par>
                            </p:childTnLst>
                          </p:cTn>
                        </p:par>
                        <p:par>
                          <p:cTn id="25" fill="hold">
                            <p:stCondLst>
                              <p:cond delay="650"/>
                            </p:stCondLst>
                            <p:childTnLst>
                              <p:par>
                                <p:cTn id="26" presetID="10" presetClass="entr" presetSubtype="0" fill="hold" nodeType="afterEffect">
                                  <p:stCondLst>
                                    <p:cond delay="10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childTnLst>
                                </p:cTn>
                              </p:par>
                            </p:childTnLst>
                          </p:cTn>
                        </p:par>
                        <p:par>
                          <p:cTn id="29" fill="hold">
                            <p:stCondLst>
                              <p:cond delay="2650"/>
                            </p:stCondLst>
                            <p:childTnLst>
                              <p:par>
                                <p:cTn id="30" presetID="10" presetClass="entr" presetSubtype="0" fill="hold" nodeType="afterEffect">
                                  <p:stCondLst>
                                    <p:cond delay="10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D0062DF-A207-4C11-8DC1-C91A626671BD}"/>
              </a:ext>
            </a:extLst>
          </p:cNvPr>
          <p:cNvPicPr>
            <a:picLocks noChangeAspect="1"/>
          </p:cNvPicPr>
          <p:nvPr/>
        </p:nvPicPr>
        <p:blipFill>
          <a:blip r:embed="rId3"/>
          <a:stretch>
            <a:fillRect/>
          </a:stretch>
        </p:blipFill>
        <p:spPr>
          <a:xfrm>
            <a:off x="3731773" y="-91638"/>
            <a:ext cx="10273919" cy="6837325"/>
          </a:xfrm>
          <a:prstGeom prst="rect">
            <a:avLst/>
          </a:prstGeom>
        </p:spPr>
      </p:pic>
      <p:sp>
        <p:nvSpPr>
          <p:cNvPr id="3" name="Rectangle 2"/>
          <p:cNvSpPr/>
          <p:nvPr/>
        </p:nvSpPr>
        <p:spPr bwMode="auto">
          <a:xfrm>
            <a:off x="5549443" y="1353162"/>
            <a:ext cx="4700454"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16364">
                      <a:srgbClr val="737373"/>
                    </a:gs>
                    <a:gs pos="47000">
                      <a:srgbClr val="737373"/>
                    </a:gs>
                  </a:gsLst>
                  <a:lin ang="5400000" scaled="0"/>
                </a:gradFill>
                <a:effectLst/>
                <a:uLnTx/>
                <a:uFillTx/>
                <a:latin typeface="Segoe UI" panose="020B0502040204020203" pitchFamily="34" charset="0"/>
                <a:ea typeface="+mn-ea"/>
                <a:cs typeface="Segoe UI" panose="020B0502040204020203" pitchFamily="34" charset="0"/>
              </a:rPr>
              <a:t>Electricity from coal, nuclear, gas per year in USA</a:t>
            </a:r>
          </a:p>
        </p:txBody>
      </p:sp>
      <p:sp>
        <p:nvSpPr>
          <p:cNvPr id="28" name="microsoft"/>
          <p:cNvSpPr/>
          <p:nvPr/>
        </p:nvSpPr>
        <p:spPr>
          <a:xfrm>
            <a:off x="269240" y="2765249"/>
            <a:ext cx="4407422" cy="1327503"/>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Ask questions, get answers</a:t>
            </a:r>
          </a:p>
        </p:txBody>
      </p:sp>
      <p:pic>
        <p:nvPicPr>
          <p:cNvPr id="16" name="Picture 15">
            <a:extLst>
              <a:ext uri="{FF2B5EF4-FFF2-40B4-BE49-F238E27FC236}">
                <a16:creationId xmlns:a16="http://schemas.microsoft.com/office/drawing/2014/main" id="{430C85FE-B669-4A0D-ACD0-29CC7048E822}"/>
              </a:ext>
            </a:extLst>
          </p:cNvPr>
          <p:cNvPicPr>
            <a:picLocks noChangeAspect="1"/>
          </p:cNvPicPr>
          <p:nvPr/>
        </p:nvPicPr>
        <p:blipFill rotWithShape="1">
          <a:blip r:embed="rId4"/>
          <a:srcRect t="16612" r="22323"/>
          <a:stretch/>
        </p:blipFill>
        <p:spPr>
          <a:xfrm>
            <a:off x="5092421" y="1679505"/>
            <a:ext cx="5933916" cy="3973557"/>
          </a:xfrm>
          <a:prstGeom prst="rect">
            <a:avLst/>
          </a:prstGeom>
        </p:spPr>
      </p:pic>
      <p:sp>
        <p:nvSpPr>
          <p:cNvPr id="6" name="Oval 5">
            <a:extLst>
              <a:ext uri="{FF2B5EF4-FFF2-40B4-BE49-F238E27FC236}">
                <a16:creationId xmlns:a16="http://schemas.microsoft.com/office/drawing/2014/main" id="{232BAE29-9ACE-4B6E-A0B8-A60D03521DB4}"/>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B0458C5E-5CCD-493E-B443-F3A70D6F50C0}"/>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8" name="Oval 7">
            <a:extLst>
              <a:ext uri="{FF2B5EF4-FFF2-40B4-BE49-F238E27FC236}">
                <a16:creationId xmlns:a16="http://schemas.microsoft.com/office/drawing/2014/main" id="{F955B6D1-AC6F-44A7-9593-61E010FFE9F9}"/>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3198223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80138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350"/>
                                        <p:tgtEl>
                                          <p:spTgt spid="15"/>
                                        </p:tgtEl>
                                      </p:cBhvr>
                                    </p:animEffect>
                                  </p:childTnLst>
                                </p:cTn>
                              </p:par>
                              <p:par>
                                <p:cTn id="13" presetID="63" presetClass="path" presetSubtype="0" decel="100000" fill="hold" nodeType="withEffect">
                                  <p:stCondLst>
                                    <p:cond delay="0"/>
                                  </p:stCondLst>
                                  <p:childTnLst>
                                    <p:animMotion origin="layout" path="M 0.02502 -4.26691E-7 L -2.35384E-6 -4.26691E-7 " pathEditMode="relative" rAng="0" ptsTypes="AA">
                                      <p:cBhvr>
                                        <p:cTn id="14" dur="650" fill="hold"/>
                                        <p:tgtEl>
                                          <p:spTgt spid="15"/>
                                        </p:tgtEl>
                                        <p:attrNameLst>
                                          <p:attrName>ppt_x</p:attrName>
                                          <p:attrName>ppt_y</p:attrName>
                                        </p:attrNameLst>
                                      </p:cBhvr>
                                      <p:rCtr x="-1251" y="0"/>
                                    </p:animMotion>
                                  </p:childTnLst>
                                </p:cTn>
                              </p:par>
                            </p:childTnLst>
                          </p:cTn>
                        </p:par>
                        <p:par>
                          <p:cTn id="15" fill="hold">
                            <p:stCondLst>
                              <p:cond delay="650"/>
                            </p:stCondLst>
                            <p:childTnLst>
                              <p:par>
                                <p:cTn id="16" presetID="1" presetClass="entr" presetSubtype="0" fill="hold" nodeType="afterEffect">
                                  <p:stCondLst>
                                    <p:cond delay="0"/>
                                  </p:stCondLst>
                                  <p:iterate type="lt">
                                    <p:tmAbs val="30"/>
                                  </p:iterate>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par>
                          <p:cTn id="18" fill="hold">
                            <p:stCondLst>
                              <p:cond delay="1911"/>
                            </p:stCondLst>
                            <p:childTnLst>
                              <p:par>
                                <p:cTn id="19" presetID="10" presetClass="entr" presetSubtype="0" fill="hold" nodeType="afterEffect">
                                  <p:stCondLst>
                                    <p:cond delay="5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90" y="2478563"/>
            <a:ext cx="4332720" cy="1900875"/>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Automatically discover insights from your data</a:t>
            </a:r>
          </a:p>
        </p:txBody>
      </p:sp>
      <p:pic>
        <p:nvPicPr>
          <p:cNvPr id="11" name="Picture 10">
            <a:extLst>
              <a:ext uri="{FF2B5EF4-FFF2-40B4-BE49-F238E27FC236}">
                <a16:creationId xmlns:a16="http://schemas.microsoft.com/office/drawing/2014/main" id="{DA2E42E2-0817-4BEC-BC88-4DD8DC6435AD}"/>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Oval 3">
            <a:extLst>
              <a:ext uri="{FF2B5EF4-FFF2-40B4-BE49-F238E27FC236}">
                <a16:creationId xmlns:a16="http://schemas.microsoft.com/office/drawing/2014/main" id="{A3844942-5E27-466F-8A60-D810CF834692}"/>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5" name="Oval 4">
            <a:extLst>
              <a:ext uri="{FF2B5EF4-FFF2-40B4-BE49-F238E27FC236}">
                <a16:creationId xmlns:a16="http://schemas.microsoft.com/office/drawing/2014/main" id="{6E2B850E-65B3-42FC-B442-97178F75DBEF}"/>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6" name="Oval 5">
            <a:extLst>
              <a:ext uri="{FF2B5EF4-FFF2-40B4-BE49-F238E27FC236}">
                <a16:creationId xmlns:a16="http://schemas.microsoft.com/office/drawing/2014/main" id="{3F9CB748-BFB9-48D3-B1DB-8C85820E9932}"/>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4239059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1.42201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1.18713E-6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89" y="2192016"/>
            <a:ext cx="4214590" cy="2473970"/>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Accelerated deployment with pre-prepared content</a:t>
            </a:r>
          </a:p>
        </p:txBody>
      </p:sp>
      <p:sp>
        <p:nvSpPr>
          <p:cNvPr id="8" name="Rectangle 7">
            <a:extLst>
              <a:ext uri="{FF2B5EF4-FFF2-40B4-BE49-F238E27FC236}">
                <a16:creationId xmlns:a16="http://schemas.microsoft.com/office/drawing/2014/main" id="{35A3C526-7EF3-4A20-A6F8-02D53354CD21}"/>
              </a:ext>
            </a:extLst>
          </p:cNvPr>
          <p:cNvSpPr/>
          <p:nvPr/>
        </p:nvSpPr>
        <p:spPr bwMode="auto">
          <a:xfrm>
            <a:off x="3716115" y="6267679"/>
            <a:ext cx="8475886" cy="5898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 name="Rectangle 11">
            <a:extLst>
              <a:ext uri="{FF2B5EF4-FFF2-40B4-BE49-F238E27FC236}">
                <a16:creationId xmlns:a16="http://schemas.microsoft.com/office/drawing/2014/main" id="{E25C3151-9B1C-45EF-B629-C2BC9B385EA9}"/>
              </a:ext>
            </a:extLst>
          </p:cNvPr>
          <p:cNvSpPr/>
          <p:nvPr/>
        </p:nvSpPr>
        <p:spPr bwMode="auto">
          <a:xfrm>
            <a:off x="3716115" y="-1737"/>
            <a:ext cx="8475886" cy="4426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Oval 8">
            <a:extLst>
              <a:ext uri="{FF2B5EF4-FFF2-40B4-BE49-F238E27FC236}">
                <a16:creationId xmlns:a16="http://schemas.microsoft.com/office/drawing/2014/main" id="{1A9CBAB7-0DC1-43F1-A042-BB99C895380F}"/>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0" name="Oval 9">
            <a:extLst>
              <a:ext uri="{FF2B5EF4-FFF2-40B4-BE49-F238E27FC236}">
                <a16:creationId xmlns:a16="http://schemas.microsoft.com/office/drawing/2014/main" id="{9C4BFAF0-1EBD-4413-A550-947D2396137F}"/>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28881712-EF15-4DE7-A51B-F59D1A0E0194}"/>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2" name="Rectangle 1">
            <a:extLst>
              <a:ext uri="{FF2B5EF4-FFF2-40B4-BE49-F238E27FC236}">
                <a16:creationId xmlns:a16="http://schemas.microsoft.com/office/drawing/2014/main" id="{AEF5B9E4-EE57-41E1-9B54-E6D2A0719388}"/>
              </a:ext>
            </a:extLst>
          </p:cNvPr>
          <p:cNvSpPr/>
          <p:nvPr/>
        </p:nvSpPr>
        <p:spPr bwMode="auto">
          <a:xfrm>
            <a:off x="4646951" y="-1738"/>
            <a:ext cx="8033183" cy="4739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 name="Partner Solutions">
            <a:extLst>
              <a:ext uri="{FF2B5EF4-FFF2-40B4-BE49-F238E27FC236}">
                <a16:creationId xmlns:a16="http://schemas.microsoft.com/office/drawing/2014/main" id="{2510E978-8D1F-433F-82C8-C3A35105029E}"/>
              </a:ext>
            </a:extLst>
          </p:cNvPr>
          <p:cNvPicPr>
            <a:picLocks noChangeAspect="1"/>
          </p:cNvPicPr>
          <p:nvPr/>
        </p:nvPicPr>
        <p:blipFill>
          <a:blip r:embed="rId3"/>
          <a:stretch>
            <a:fillRect/>
          </a:stretch>
        </p:blipFill>
        <p:spPr>
          <a:xfrm>
            <a:off x="5060523" y="889130"/>
            <a:ext cx="7619611" cy="36511385"/>
          </a:xfrm>
          <a:prstGeom prst="rect">
            <a:avLst/>
          </a:prstGeom>
        </p:spPr>
      </p:pic>
      <p:pic>
        <p:nvPicPr>
          <p:cNvPr id="51" name="Device">
            <a:extLst>
              <a:ext uri="{FF2B5EF4-FFF2-40B4-BE49-F238E27FC236}">
                <a16:creationId xmlns:a16="http://schemas.microsoft.com/office/drawing/2014/main" id="{23AAF1D2-BA25-44FA-B45D-09349E8ED67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16115" y="-92515"/>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614AE0-0E44-4FC3-930B-D02B72CA98F2}"/>
              </a:ext>
            </a:extLst>
          </p:cNvPr>
          <p:cNvSpPr/>
          <p:nvPr/>
        </p:nvSpPr>
        <p:spPr bwMode="auto">
          <a:xfrm>
            <a:off x="5060522" y="-115639"/>
            <a:ext cx="7619611" cy="58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 name="Rectangle 13">
            <a:extLst>
              <a:ext uri="{FF2B5EF4-FFF2-40B4-BE49-F238E27FC236}">
                <a16:creationId xmlns:a16="http://schemas.microsoft.com/office/drawing/2014/main" id="{6FCDB1CD-5FCE-4107-A2A2-06AE6D3A80D6}"/>
              </a:ext>
            </a:extLst>
          </p:cNvPr>
          <p:cNvSpPr/>
          <p:nvPr/>
        </p:nvSpPr>
        <p:spPr bwMode="auto">
          <a:xfrm>
            <a:off x="5060522" y="6271260"/>
            <a:ext cx="7619611" cy="5867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1209136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350"/>
                                        <p:tgtEl>
                                          <p:spTgt spid="5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51"/>
                                        </p:tgtEl>
                                        <p:attrNameLst>
                                          <p:attrName>ppt_x</p:attrName>
                                          <p:attrName>ppt_y</p:attrName>
                                        </p:attrNameLst>
                                      </p:cBhvr>
                                      <p:rCtr x="-1251" y="0"/>
                                    </p:animMotion>
                                  </p:childTnLst>
                                </p:cTn>
                              </p:par>
                            </p:childTnLst>
                          </p:cTn>
                        </p:par>
                        <p:par>
                          <p:cTn id="15" fill="hold">
                            <p:stCondLst>
                              <p:cond delay="650"/>
                            </p:stCondLst>
                            <p:childTnLst>
                              <p:par>
                                <p:cTn id="16" presetID="1"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50"/>
                            </p:stCondLst>
                            <p:childTnLst>
                              <p:par>
                                <p:cTn id="19" presetID="64" presetClass="path" presetSubtype="0" accel="14000" decel="86000" fill="hold" nodeType="afterEffect">
                                  <p:stCondLst>
                                    <p:cond delay="0"/>
                                  </p:stCondLst>
                                  <p:childTnLst>
                                    <p:animMotion origin="layout" path="M 2.34874E-6 -4.7163E-6 L 2.34874E-6 -4.53608 " pathEditMode="relative" rAng="0" ptsTypes="AA">
                                      <p:cBhvr>
                                        <p:cTn id="20" dur="5000" fill="hold"/>
                                        <p:tgtEl>
                                          <p:spTgt spid="13"/>
                                        </p:tgtEl>
                                        <p:attrNameLst>
                                          <p:attrName>ppt_x</p:attrName>
                                          <p:attrName>ppt_y</p:attrName>
                                        </p:attrNameLst>
                                      </p:cBhvr>
                                      <p:rCtr x="0" y="-2268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C68BE16-EAFF-4881-A88E-0569D2042094}"/>
              </a:ext>
            </a:extLst>
          </p:cNvPr>
          <p:cNvSpPr/>
          <p:nvPr/>
        </p:nvSpPr>
        <p:spPr bwMode="auto">
          <a:xfrm>
            <a:off x="1922963" y="2305192"/>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4" name="Oval 3">
            <a:extLst>
              <a:ext uri="{FF2B5EF4-FFF2-40B4-BE49-F238E27FC236}">
                <a16:creationId xmlns:a16="http://schemas.microsoft.com/office/drawing/2014/main" id="{F14C8F5E-D026-4231-AA9B-17A341FF2489}"/>
              </a:ext>
            </a:extLst>
          </p:cNvPr>
          <p:cNvSpPr/>
          <p:nvPr/>
        </p:nvSpPr>
        <p:spPr bwMode="auto">
          <a:xfrm>
            <a:off x="8705614"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5" name="Oval 4">
            <a:extLst>
              <a:ext uri="{FF2B5EF4-FFF2-40B4-BE49-F238E27FC236}">
                <a16:creationId xmlns:a16="http://schemas.microsoft.com/office/drawing/2014/main" id="{AF43EE05-9BE1-443A-B4C5-614B786ECB35}"/>
              </a:ext>
            </a:extLst>
          </p:cNvPr>
          <p:cNvSpPr/>
          <p:nvPr/>
        </p:nvSpPr>
        <p:spPr bwMode="auto">
          <a:xfrm>
            <a:off x="5458511"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7" name="Oval 6">
            <a:extLst>
              <a:ext uri="{FF2B5EF4-FFF2-40B4-BE49-F238E27FC236}">
                <a16:creationId xmlns:a16="http://schemas.microsoft.com/office/drawing/2014/main" id="{380FC033-4060-4D98-A7DB-AF543A307DA3}"/>
              </a:ext>
            </a:extLst>
          </p:cNvPr>
          <p:cNvSpPr/>
          <p:nvPr/>
        </p:nvSpPr>
        <p:spPr bwMode="auto">
          <a:xfrm>
            <a:off x="1922963" y="2305192"/>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8" name="Oval 7">
            <a:extLst>
              <a:ext uri="{FF2B5EF4-FFF2-40B4-BE49-F238E27FC236}">
                <a16:creationId xmlns:a16="http://schemas.microsoft.com/office/drawing/2014/main" id="{5BC29A08-5F7A-4BCF-87A5-981EEDDB20A0}"/>
              </a:ext>
            </a:extLst>
          </p:cNvPr>
          <p:cNvSpPr/>
          <p:nvPr/>
        </p:nvSpPr>
        <p:spPr bwMode="auto">
          <a:xfrm>
            <a:off x="8705614"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9" name="Oval 8">
            <a:extLst>
              <a:ext uri="{FF2B5EF4-FFF2-40B4-BE49-F238E27FC236}">
                <a16:creationId xmlns:a16="http://schemas.microsoft.com/office/drawing/2014/main" id="{C77F3315-C2A6-45E7-BDAB-E1BBA353FE50}"/>
              </a:ext>
            </a:extLst>
          </p:cNvPr>
          <p:cNvSpPr/>
          <p:nvPr/>
        </p:nvSpPr>
        <p:spPr bwMode="auto">
          <a:xfrm>
            <a:off x="5458511" y="244941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2411528704"/>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p14="http://schemas.microsoft.com/office/powerpoint/2010/main" xmlns:a16="http://schemas.microsoft.com/office/drawing/2014/main"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500"/>
                            </p:stCondLst>
                            <p:childTnLst>
                              <p:par>
                                <p:cTn id="12" presetID="6" presetClass="emph" presetSubtype="0" decel="100000" fill="hold" grpId="1" nodeType="afterEffect">
                                  <p:stCondLst>
                                    <p:cond delay="200"/>
                                  </p:stCondLst>
                                  <p:childTnLst>
                                    <p:animScale>
                                      <p:cBhvr>
                                        <p:cTn id="13" dur="650" fill="hold"/>
                                        <p:tgtEl>
                                          <p:spTgt spid="9"/>
                                        </p:tgtEl>
                                      </p:cBhvr>
                                      <p:by x="125000" y="125000"/>
                                    </p:animScale>
                                  </p:childTnLst>
                                </p:cTn>
                              </p:par>
                              <p:par>
                                <p:cTn id="14" presetID="1" presetClass="emph" presetSubtype="2" decel="100000" fill="hold" nodeType="withEffect">
                                  <p:stCondLst>
                                    <p:cond delay="200"/>
                                  </p:stCondLst>
                                  <p:childTnLst>
                                    <p:animClr clrSpc="rgb" dir="cw">
                                      <p:cBhvr>
                                        <p:cTn id="15" dur="650" fill="hold"/>
                                        <p:tgtEl>
                                          <p:spTgt spid="9"/>
                                        </p:tgtEl>
                                        <p:attrNameLst>
                                          <p:attrName>fillcolor</p:attrName>
                                        </p:attrNameLst>
                                      </p:cBhvr>
                                      <p:to>
                                        <a:srgbClr val="0078D7"/>
                                      </p:to>
                                    </p:animClr>
                                    <p:set>
                                      <p:cBhvr>
                                        <p:cTn id="16" dur="650" fill="hold"/>
                                        <p:tgtEl>
                                          <p:spTgt spid="9"/>
                                        </p:tgtEl>
                                        <p:attrNameLst>
                                          <p:attrName>fill.type</p:attrName>
                                        </p:attrNameLst>
                                      </p:cBhvr>
                                      <p:to>
                                        <p:strVal val="solid"/>
                                      </p:to>
                                    </p:set>
                                    <p:set>
                                      <p:cBhvr>
                                        <p:cTn id="17" dur="650" fill="hold"/>
                                        <p:tgtEl>
                                          <p:spTgt spid="9"/>
                                        </p:tgtEl>
                                        <p:attrNameLst>
                                          <p:attrName>fill.on</p:attrName>
                                        </p:attrNameLst>
                                      </p:cBhvr>
                                      <p:to>
                                        <p:strVal val="true"/>
                                      </p:to>
                                    </p:set>
                                  </p:childTnLst>
                                </p:cTn>
                              </p:par>
                              <p:par>
                                <p:cTn id="18" presetID="7" presetClass="emph" presetSubtype="2" decel="100000" fill="hold" nodeType="withEffect">
                                  <p:stCondLst>
                                    <p:cond delay="200"/>
                                  </p:stCondLst>
                                  <p:childTnLst>
                                    <p:animClr clrSpc="rgb" dir="cw">
                                      <p:cBhvr>
                                        <p:cTn id="19" dur="650" fill="hold"/>
                                        <p:tgtEl>
                                          <p:spTgt spid="9"/>
                                        </p:tgtEl>
                                        <p:attrNameLst>
                                          <p:attrName>stroke.color</p:attrName>
                                        </p:attrNameLst>
                                      </p:cBhvr>
                                      <p:to>
                                        <a:srgbClr val="0078D7"/>
                                      </p:to>
                                    </p:animClr>
                                    <p:set>
                                      <p:cBhvr>
                                        <p:cTn id="20" dur="650" fill="hold"/>
                                        <p:tgtEl>
                                          <p:spTgt spid="9"/>
                                        </p:tgtEl>
                                        <p:attrNameLst>
                                          <p:attrName>stroke.on</p:attrName>
                                        </p:attrNameLst>
                                      </p:cBhvr>
                                      <p:to>
                                        <p:strVal val="true"/>
                                      </p:to>
                                    </p:set>
                                  </p:childTnLst>
                                </p:cTn>
                              </p:par>
                              <p:par>
                                <p:cTn id="21" presetID="3" presetClass="emph" presetSubtype="2" decel="100000" fill="hold" grpId="2" nodeType="withEffect">
                                  <p:stCondLst>
                                    <p:cond delay="200"/>
                                  </p:stCondLst>
                                  <p:childTnLst>
                                    <p:animClr clrSpc="rgb" dir="cw">
                                      <p:cBhvr override="childStyle">
                                        <p:cTn id="22" dur="650" fill="hold"/>
                                        <p:tgtEl>
                                          <p:spTgt spid="9"/>
                                        </p:tgtEl>
                                        <p:attrNameLst>
                                          <p:attrName>style.color</p:attrName>
                                        </p:attrNameLst>
                                      </p:cBhvr>
                                      <p:to>
                                        <a:schemeClr val="bg1"/>
                                      </p:to>
                                    </p:animClr>
                                  </p:childTnLst>
                                </p:cTn>
                              </p:par>
                              <p:par>
                                <p:cTn id="23" presetID="6" presetClass="emph" presetSubtype="0" decel="100000" fill="hold" grpId="0" nodeType="withEffect">
                                  <p:stCondLst>
                                    <p:cond delay="200"/>
                                  </p:stCondLst>
                                  <p:childTnLst>
                                    <p:animScale>
                                      <p:cBhvr>
                                        <p:cTn id="24" dur="650" fill="hold"/>
                                        <p:tgtEl>
                                          <p:spTgt spid="7"/>
                                        </p:tgtEl>
                                      </p:cBhvr>
                                      <p:by x="80000" y="80000"/>
                                    </p:animScale>
                                  </p:childTnLst>
                                </p:cTn>
                              </p:par>
                              <p:par>
                                <p:cTn id="25" presetID="3" presetClass="emph" presetSubtype="2" fill="hold" grpId="1" nodeType="withEffect">
                                  <p:stCondLst>
                                    <p:cond delay="200"/>
                                  </p:stCondLst>
                                  <p:childTnLst>
                                    <p:animClr clrSpc="rgb" dir="cw">
                                      <p:cBhvr override="childStyle">
                                        <p:cTn id="26" dur="650" fill="hold"/>
                                        <p:tgtEl>
                                          <p:spTgt spid="7"/>
                                        </p:tgtEl>
                                        <p:attrNameLst>
                                          <p:attrName>style.color</p:attrName>
                                        </p:attrNameLst>
                                      </p:cBhvr>
                                      <p:to>
                                        <a:schemeClr val="bg2"/>
                                      </p:to>
                                    </p:animClr>
                                  </p:childTnLst>
                                </p:cTn>
                              </p:par>
                              <p:par>
                                <p:cTn id="27" presetID="7" presetClass="emph" presetSubtype="2" decel="100000" fill="hold" nodeType="withEffect">
                                  <p:stCondLst>
                                    <p:cond delay="200"/>
                                  </p:stCondLst>
                                  <p:childTnLst>
                                    <p:animClr clrSpc="rgb" dir="cw">
                                      <p:cBhvr>
                                        <p:cTn id="28" dur="650" fill="hold"/>
                                        <p:tgtEl>
                                          <p:spTgt spid="7"/>
                                        </p:tgtEl>
                                        <p:attrNameLst>
                                          <p:attrName>stroke.color</p:attrName>
                                        </p:attrNameLst>
                                      </p:cBhvr>
                                      <p:to>
                                        <a:schemeClr val="bg2"/>
                                      </p:to>
                                    </p:animClr>
                                    <p:set>
                                      <p:cBhvr>
                                        <p:cTn id="29" dur="650" fill="hold"/>
                                        <p:tgtEl>
                                          <p:spTgt spid="7"/>
                                        </p:tgtEl>
                                        <p:attrNameLst>
                                          <p:attrName>stroke.on</p:attrName>
                                        </p:attrNameLst>
                                      </p:cBhvr>
                                      <p:to>
                                        <p:strVal val="true"/>
                                      </p:to>
                                    </p:set>
                                  </p:childTnLst>
                                </p:cTn>
                              </p:par>
                              <p:par>
                                <p:cTn id="30" presetID="1" presetClass="emph" presetSubtype="2" decel="100000" fill="hold" nodeType="withEffect">
                                  <p:stCondLst>
                                    <p:cond delay="200"/>
                                  </p:stCondLst>
                                  <p:childTnLst>
                                    <p:animClr clrSpc="rgb" dir="cw">
                                      <p:cBhvr>
                                        <p:cTn id="31" dur="650" fill="hold"/>
                                        <p:tgtEl>
                                          <p:spTgt spid="7"/>
                                        </p:tgtEl>
                                        <p:attrNameLst>
                                          <p:attrName>fillcolor</p:attrName>
                                        </p:attrNameLst>
                                      </p:cBhvr>
                                      <p:to>
                                        <a:schemeClr val="bg1"/>
                                      </p:to>
                                    </p:animClr>
                                    <p:set>
                                      <p:cBhvr>
                                        <p:cTn id="32" dur="650" fill="hold"/>
                                        <p:tgtEl>
                                          <p:spTgt spid="7"/>
                                        </p:tgtEl>
                                        <p:attrNameLst>
                                          <p:attrName>fill.type</p:attrName>
                                        </p:attrNameLst>
                                      </p:cBhvr>
                                      <p:to>
                                        <p:strVal val="solid"/>
                                      </p:to>
                                    </p:set>
                                    <p:set>
                                      <p:cBhvr>
                                        <p:cTn id="33" dur="650" fill="hold"/>
                                        <p:tgtEl>
                                          <p:spTgt spid="7"/>
                                        </p:tgtEl>
                                        <p:attrNameLst>
                                          <p:attrName>fill.on</p:attrName>
                                        </p:attrNameLst>
                                      </p:cBhvr>
                                      <p:to>
                                        <p:strVal val="true"/>
                                      </p:to>
                                    </p:set>
                                  </p:childTnLst>
                                </p:cTn>
                              </p:par>
                              <p:par>
                                <p:cTn id="34" presetID="1" presetClass="exit"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7" grpId="1" animBg="1"/>
      <p:bldP spid="7" grpId="2" animBg="1"/>
      <p:bldP spid="8" grpId="0" animBg="1"/>
      <p:bldP spid="9" grpId="0" animBg="1"/>
      <p:bldP spid="9" grpId="1" animBg="1"/>
      <p:bldP spid="9" grpId="2"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28052-40E4-412A-B55D-BF543BAD6413}"/>
              </a:ext>
            </a:extLst>
          </p:cNvPr>
          <p:cNvSpPr txBox="1"/>
          <p:nvPr/>
        </p:nvSpPr>
        <p:spPr>
          <a:xfrm>
            <a:off x="3168715" y="2161138"/>
            <a:ext cx="5854566"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mn-ea"/>
                <a:cs typeface="Segoe UI" pitchFamily="34" charset="0"/>
              </a:rPr>
              <a:t>Business Analysts</a:t>
            </a:r>
          </a:p>
        </p:txBody>
      </p:sp>
      <p:sp>
        <p:nvSpPr>
          <p:cNvPr id="21" name="TextBox 20">
            <a:extLst>
              <a:ext uri="{FF2B5EF4-FFF2-40B4-BE49-F238E27FC236}">
                <a16:creationId xmlns:a16="http://schemas.microsoft.com/office/drawing/2014/main" id="{6D15AAAC-83C1-471B-9141-D6EF6A79E2F5}"/>
              </a:ext>
            </a:extLst>
          </p:cNvPr>
          <p:cNvSpPr txBox="1"/>
          <p:nvPr/>
        </p:nvSpPr>
        <p:spPr>
          <a:xfrm>
            <a:off x="-1565446" y="3252202"/>
            <a:ext cx="10337533"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panose="020B0502040204020203" pitchFamily="34" charset="0"/>
                <a:ea typeface="+mn-ea"/>
                <a:cs typeface="Segoe UI Light" panose="020B0502040204020203" pitchFamily="34" charset="0"/>
              </a:rPr>
              <a:t>from</a:t>
            </a: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54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Customers</a:t>
            </a:r>
          </a:p>
        </p:txBody>
      </p:sp>
      <p:sp>
        <p:nvSpPr>
          <p:cNvPr id="9" name="Oval 8">
            <a:extLst>
              <a:ext uri="{FF2B5EF4-FFF2-40B4-BE49-F238E27FC236}">
                <a16:creationId xmlns:a16="http://schemas.microsoft.com/office/drawing/2014/main" id="{72CA3CD7-0D71-466B-BCDF-E0A9EB7019B1}"/>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10" name="Oval 9">
            <a:extLst>
              <a:ext uri="{FF2B5EF4-FFF2-40B4-BE49-F238E27FC236}">
                <a16:creationId xmlns:a16="http://schemas.microsoft.com/office/drawing/2014/main" id="{92F6E364-F4D9-40C5-B120-F971C980C0AA}"/>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4" name="Rectangle 3">
            <a:extLst>
              <a:ext uri="{FF2B5EF4-FFF2-40B4-BE49-F238E27FC236}">
                <a16:creationId xmlns:a16="http://schemas.microsoft.com/office/drawing/2014/main" id="{8B65784C-1E62-48BA-901F-88C4B0ECD83B}"/>
              </a:ext>
            </a:extLst>
          </p:cNvPr>
          <p:cNvSpPr/>
          <p:nvPr/>
        </p:nvSpPr>
        <p:spPr>
          <a:xfrm>
            <a:off x="6873037" y="3275826"/>
            <a:ext cx="4057586" cy="92333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panose="020B0502040204020203" pitchFamily="34" charset="0"/>
                <a:ea typeface="+mn-ea"/>
                <a:cs typeface="Segoe UI Light" panose="020B0502040204020203" pitchFamily="34" charset="0"/>
              </a:rPr>
              <a:t>to</a:t>
            </a:r>
            <a:r>
              <a:rPr kumimoji="0" lang="en-US" sz="54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 </a:t>
            </a:r>
            <a:r>
              <a:rPr kumimoji="0" lang="en-US" sz="54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Advocates</a:t>
            </a: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17" name="Straight Connector 16">
            <a:extLst>
              <a:ext uri="{FF2B5EF4-FFF2-40B4-BE49-F238E27FC236}">
                <a16:creationId xmlns:a16="http://schemas.microsoft.com/office/drawing/2014/main" id="{9F7C5014-FF05-49A7-89EF-66ADDE1C6AC3}"/>
              </a:ext>
            </a:extLst>
          </p:cNvPr>
          <p:cNvCxnSpPr>
            <a:cxnSpLocks/>
          </p:cNvCxnSpPr>
          <p:nvPr/>
        </p:nvCxnSpPr>
        <p:spPr>
          <a:xfrm>
            <a:off x="6418391" y="3513781"/>
            <a:ext cx="0" cy="505326"/>
          </a:xfrm>
          <a:prstGeom prst="line">
            <a:avLst/>
          </a:prstGeom>
          <a:ln w="22225">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CE57B5E-2F71-46F4-8D82-09CE36C8662A}"/>
              </a:ext>
            </a:extLst>
          </p:cNvPr>
          <p:cNvSpPr/>
          <p:nvPr/>
        </p:nvSpPr>
        <p:spPr bwMode="auto">
          <a:xfrm>
            <a:off x="629513" y="270762"/>
            <a:ext cx="317256" cy="317256"/>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Tree>
    <p:extLst>
      <p:ext uri="{BB962C8B-B14F-4D97-AF65-F5344CB8AC3E}">
        <p14:creationId xmlns:p14="http://schemas.microsoft.com/office/powerpoint/2010/main" val="12696651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p14="http://schemas.microsoft.com/office/powerpoint/2010/main" xmlns:a16="http://schemas.microsoft.com/office/drawing/2014/main"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Horizontal)">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42" presetClass="path" presetSubtype="0" decel="100000" fill="hold" grpId="1" nodeType="withEffect">
                                  <p:stCondLst>
                                    <p:cond delay="0"/>
                                  </p:stCondLst>
                                  <p:childTnLst>
                                    <p:animMotion origin="layout" path="M -2.91667E-6 -1.48148E-6 L 0.03672 -1.48148E-6 " pathEditMode="relative" rAng="0" ptsTypes="AA">
                                      <p:cBhvr>
                                        <p:cTn id="16" dur="500" spd="-100000" fill="hold"/>
                                        <p:tgtEl>
                                          <p:spTgt spid="21"/>
                                        </p:tgtEl>
                                        <p:attrNameLst>
                                          <p:attrName>ppt_x</p:attrName>
                                          <p:attrName>ppt_y</p:attrName>
                                        </p:attrNameLst>
                                      </p:cBhvr>
                                      <p:rCtr x="1836" y="0"/>
                                    </p:animMotion>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grpId="1" nodeType="withEffect">
                                  <p:stCondLst>
                                    <p:cond delay="0"/>
                                  </p:stCondLst>
                                  <p:childTnLst>
                                    <p:animMotion origin="layout" path="M 1.875E-6 2.59259E-6 L -0.03672 2.59259E-6 " pathEditMode="relative" rAng="0" ptsTypes="AA">
                                      <p:cBhvr>
                                        <p:cTn id="21" dur="5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P spid="21" grpId="1"/>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28052-40E4-412A-B55D-BF543BAD6413}"/>
              </a:ext>
            </a:extLst>
          </p:cNvPr>
          <p:cNvSpPr txBox="1"/>
          <p:nvPr/>
        </p:nvSpPr>
        <p:spPr>
          <a:xfrm>
            <a:off x="879107" y="2907318"/>
            <a:ext cx="10337533"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a:ln w="3175">
                  <a:noFill/>
                </a:ln>
                <a:gradFill>
                  <a:gsLst>
                    <a:gs pos="24479">
                      <a:srgbClr val="353535"/>
                    </a:gs>
                    <a:gs pos="94000">
                      <a:srgbClr val="353535"/>
                    </a:gs>
                  </a:gsLst>
                  <a:lin ang="5400000" scaled="1"/>
                </a:gradFill>
                <a:effectLst/>
                <a:uLnTx/>
                <a:uFillTx/>
                <a:latin typeface="Segoe UI Light"/>
                <a:ea typeface="+mn-ea"/>
                <a:cs typeface="Segoe UI" pitchFamily="34" charset="0"/>
              </a:rPr>
              <a:t>Power BI Desktop = </a:t>
            </a:r>
            <a:r>
              <a:rPr kumimoji="0" lang="en-US" sz="54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Free</a:t>
            </a:r>
          </a:p>
        </p:txBody>
      </p:sp>
      <p:sp>
        <p:nvSpPr>
          <p:cNvPr id="4" name="Oval 3">
            <a:extLst>
              <a:ext uri="{FF2B5EF4-FFF2-40B4-BE49-F238E27FC236}">
                <a16:creationId xmlns:a16="http://schemas.microsoft.com/office/drawing/2014/main" id="{9F50D809-7138-44C3-8ACF-1DB8720F08FF}"/>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5" name="Oval 4">
            <a:extLst>
              <a:ext uri="{FF2B5EF4-FFF2-40B4-BE49-F238E27FC236}">
                <a16:creationId xmlns:a16="http://schemas.microsoft.com/office/drawing/2014/main" id="{4E468B47-7C2F-4373-9678-DFA9135F63E1}"/>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6" name="Oval 5">
            <a:extLst>
              <a:ext uri="{FF2B5EF4-FFF2-40B4-BE49-F238E27FC236}">
                <a16:creationId xmlns:a16="http://schemas.microsoft.com/office/drawing/2014/main" id="{4A80F15E-DA68-40A0-8259-ADF6864043D1}"/>
              </a:ext>
            </a:extLst>
          </p:cNvPr>
          <p:cNvSpPr/>
          <p:nvPr/>
        </p:nvSpPr>
        <p:spPr bwMode="auto">
          <a:xfrm flipH="1">
            <a:off x="629513" y="270762"/>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Tree>
    <p:extLst>
      <p:ext uri="{BB962C8B-B14F-4D97-AF65-F5344CB8AC3E}">
        <p14:creationId xmlns:p14="http://schemas.microsoft.com/office/powerpoint/2010/main" val="127272076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65173E-6 1.48148E-6 L -2.65173E-6 0.04352 " pathEditMode="relative" rAng="0" ptsTypes="AA">
                                      <p:cBhvr>
                                        <p:cTn id="9" dur="500" spd="-100000" fill="hold"/>
                                        <p:tgtEl>
                                          <p:spTgt spid="3"/>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1689" y="3176557"/>
            <a:ext cx="3390603" cy="2389672"/>
          </a:xfrm>
          <a:prstGeom prst="rect">
            <a:avLst/>
          </a:prstGeom>
          <a:noFill/>
        </p:spPr>
        <p:txBody>
          <a:bodyPr wrap="square" lIns="143428" tIns="89642" rIns="143428" bIns="89642" rtlCol="0" anchor="ctr" anchorCtr="0">
            <a:spAutoFit/>
          </a:bodyPr>
          <a:lstStyle/>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Discovery &amp; exploration</a:t>
            </a:r>
          </a:p>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Easy report authoring</a:t>
            </a:r>
            <a:endPar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Semibold" panose="020B0702040204020203" pitchFamily="34" charset="0"/>
            </a:endParaRPr>
          </a:p>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Custom visualizations</a:t>
            </a:r>
          </a:p>
          <a:p>
            <a:pPr marL="0" marR="0" lvl="0" indent="0" algn="l" defTabSz="913874" rtl="0" eaLnBrk="1" fontAlgn="auto" latinLnBrk="0" hangingPunct="1">
              <a:lnSpc>
                <a:spcPct val="90000"/>
              </a:lnSpc>
              <a:spcBef>
                <a:spcPts val="2353"/>
              </a:spcBef>
              <a:spcAft>
                <a:spcPts val="0"/>
              </a:spcAft>
              <a:buClrTx/>
              <a:buSzTx/>
              <a:buFontTx/>
              <a:buNone/>
              <a:tabLst/>
              <a:defRPr/>
            </a:pPr>
            <a:r>
              <a:rPr kumimoji="0" lang="en-US" sz="2353" b="0" i="0" u="none" strike="noStrike" kern="1200" cap="none" spc="0" normalizeH="0" baseline="0" noProof="0">
                <a:ln>
                  <a:noFill/>
                </a:ln>
                <a:gradFill>
                  <a:gsLst>
                    <a:gs pos="0">
                      <a:srgbClr val="0078D7"/>
                    </a:gs>
                    <a:gs pos="100000">
                      <a:srgbClr val="0078D7"/>
                    </a:gs>
                  </a:gsLst>
                  <a:lin ang="5400000" scaled="1"/>
                </a:gradFill>
                <a:effectLst/>
                <a:uLnTx/>
                <a:uFillTx/>
                <a:latin typeface="Segoe UI Semilight"/>
                <a:ea typeface="+mn-ea"/>
                <a:cs typeface="Segoe UI" panose="020B0502040204020203" pitchFamily="34" charset="0"/>
              </a:rPr>
              <a:t>R integration</a:t>
            </a:r>
          </a:p>
        </p:txBody>
      </p:sp>
      <p:sp>
        <p:nvSpPr>
          <p:cNvPr id="7" name="Title 6"/>
          <p:cNvSpPr>
            <a:spLocks noGrp="1"/>
          </p:cNvSpPr>
          <p:nvPr>
            <p:ph type="title"/>
          </p:nvPr>
        </p:nvSpPr>
        <p:spPr>
          <a:xfrm>
            <a:off x="281690" y="933945"/>
            <a:ext cx="4324937" cy="2071116"/>
          </a:xfrm>
        </p:spPr>
        <p:txBody>
          <a:bodyPr vert="horz" wrap="square" lIns="143428" tIns="89642" rIns="143428" bIns="89642" rtlCol="0" anchor="t">
            <a:noAutofit/>
          </a:bodyPr>
          <a:lstStyle/>
          <a:p>
            <a:pPr defTabSz="914102" fontAlgn="base">
              <a:lnSpc>
                <a:spcPct val="95000"/>
              </a:lnSpc>
              <a:defRPr/>
            </a:pPr>
            <a:r>
              <a:rPr lang="en-US" sz="4313" spc="-98" dirty="0">
                <a:gradFill>
                  <a:gsLst>
                    <a:gs pos="24479">
                      <a:srgbClr val="505050"/>
                    </a:gs>
                    <a:gs pos="94000">
                      <a:srgbClr val="505050"/>
                    </a:gs>
                  </a:gsLst>
                  <a:lin ang="5400000" scaled="1"/>
                </a:gradFill>
                <a:latin typeface="Segoe UI Light"/>
              </a:rPr>
              <a:t>Create powerful </a:t>
            </a:r>
            <a:br>
              <a:rPr lang="en-US" sz="4313" spc="-98" dirty="0">
                <a:gradFill>
                  <a:gsLst>
                    <a:gs pos="24479">
                      <a:srgbClr val="505050"/>
                    </a:gs>
                    <a:gs pos="94000">
                      <a:srgbClr val="505050"/>
                    </a:gs>
                  </a:gsLst>
                  <a:lin ang="5400000" scaled="1"/>
                </a:gradFill>
                <a:latin typeface="Segoe UI Light"/>
              </a:rPr>
            </a:br>
            <a:r>
              <a:rPr lang="en-US" sz="4313" spc="-98" dirty="0">
                <a:gradFill>
                  <a:gsLst>
                    <a:gs pos="24479">
                      <a:srgbClr val="505050"/>
                    </a:gs>
                    <a:gs pos="94000">
                      <a:srgbClr val="505050"/>
                    </a:gs>
                  </a:gsLst>
                  <a:lin ang="5400000" scaled="1"/>
                </a:gradFill>
                <a:latin typeface="Segoe UI Light"/>
              </a:rPr>
              <a:t>reports with </a:t>
            </a:r>
            <a:br>
              <a:rPr lang="en-US" sz="4313" spc="-98" dirty="0">
                <a:gradFill>
                  <a:gsLst>
                    <a:gs pos="24479">
                      <a:srgbClr val="505050"/>
                    </a:gs>
                    <a:gs pos="94000">
                      <a:srgbClr val="505050"/>
                    </a:gs>
                  </a:gsLst>
                  <a:lin ang="5400000" scaled="1"/>
                </a:gradFill>
                <a:latin typeface="Segoe UI Light"/>
              </a:rPr>
            </a:br>
            <a:r>
              <a:rPr lang="en-US" sz="4313" spc="-98" dirty="0">
                <a:gradFill>
                  <a:gsLst>
                    <a:gs pos="24479">
                      <a:srgbClr val="505050"/>
                    </a:gs>
                    <a:gs pos="94000">
                      <a:srgbClr val="505050"/>
                    </a:gs>
                  </a:gsLst>
                  <a:lin ang="5400000" scaled="1"/>
                </a:gradFill>
                <a:latin typeface="Segoe UI Light"/>
              </a:rPr>
              <a:t>Power BI Desktop</a:t>
            </a:r>
          </a:p>
        </p:txBody>
      </p:sp>
      <p:sp>
        <p:nvSpPr>
          <p:cNvPr id="8" name="Oval 7">
            <a:extLst>
              <a:ext uri="{FF2B5EF4-FFF2-40B4-BE49-F238E27FC236}">
                <a16:creationId xmlns:a16="http://schemas.microsoft.com/office/drawing/2014/main" id="{ACC60A3A-4344-4A14-95A8-F656B4D48F5B}"/>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9" name="Oval 8">
            <a:extLst>
              <a:ext uri="{FF2B5EF4-FFF2-40B4-BE49-F238E27FC236}">
                <a16:creationId xmlns:a16="http://schemas.microsoft.com/office/drawing/2014/main" id="{2B66DE55-227D-4E04-B9B3-6D85F04DBB27}"/>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B7DCB2FA-372D-43E0-8DBF-71BFC677DC3C}"/>
              </a:ext>
            </a:extLst>
          </p:cNvPr>
          <p:cNvSpPr/>
          <p:nvPr/>
        </p:nvSpPr>
        <p:spPr bwMode="auto">
          <a:xfrm flipH="1">
            <a:off x="629513" y="270762"/>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pic>
        <p:nvPicPr>
          <p:cNvPr id="3" name="Picture 2">
            <a:extLst>
              <a:ext uri="{FF2B5EF4-FFF2-40B4-BE49-F238E27FC236}">
                <a16:creationId xmlns:a16="http://schemas.microsoft.com/office/drawing/2014/main" id="{834D8B81-D34D-474E-A44B-163B0BEE2A92}"/>
              </a:ext>
            </a:extLst>
          </p:cNvPr>
          <p:cNvPicPr>
            <a:picLocks noChangeAspect="1"/>
          </p:cNvPicPr>
          <p:nvPr/>
        </p:nvPicPr>
        <p:blipFill>
          <a:blip r:embed="rId3"/>
          <a:stretch>
            <a:fillRect/>
          </a:stretch>
        </p:blipFill>
        <p:spPr>
          <a:xfrm>
            <a:off x="5083865" y="963322"/>
            <a:ext cx="7108135" cy="4738757"/>
          </a:xfrm>
          <a:prstGeom prst="rect">
            <a:avLst/>
          </a:prstGeom>
        </p:spPr>
      </p:pic>
      <p:pic>
        <p:nvPicPr>
          <p:cNvPr id="10" name="Device"/>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51764" y="1"/>
            <a:ext cx="10115897" cy="673608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025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50"/>
                                        <p:tgtEl>
                                          <p:spTgt spid="6"/>
                                        </p:tgtEl>
                                      </p:cBhvr>
                                    </p:animEffect>
                                  </p:childTnLst>
                                </p:cTn>
                              </p:par>
                              <p:par>
                                <p:cTn id="8" presetID="42" presetClass="path" presetSubtype="0" decel="100000" fill="hold" grpId="1" nodeType="withEffect">
                                  <p:stCondLst>
                                    <p:cond delay="0"/>
                                  </p:stCondLst>
                                  <p:childTnLst>
                                    <p:animMotion origin="layout" path="M -3.86265E-6 -2.75533E-6 L -3.86265E-6 0.03881 " pathEditMode="relative" rAng="0" ptsTypes="AA">
                                      <p:cBhvr>
                                        <p:cTn id="9" dur="650" spd="-100000" fill="hold"/>
                                        <p:tgtEl>
                                          <p:spTgt spid="6"/>
                                        </p:tgtEl>
                                        <p:attrNameLst>
                                          <p:attrName>ppt_x</p:attrName>
                                          <p:attrName>ppt_y</p:attrName>
                                        </p:attrNameLst>
                                      </p:cBhvr>
                                      <p:rCtr x="0" y="192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350"/>
                                        <p:tgtEl>
                                          <p:spTgt spid="7"/>
                                        </p:tgtEl>
                                      </p:cBhvr>
                                    </p:animEffect>
                                  </p:childTnLst>
                                </p:cTn>
                              </p:par>
                              <p:par>
                                <p:cTn id="13" presetID="63" presetClass="path" presetSubtype="0" decel="100000" fill="hold" grpId="1" nodeType="withEffect">
                                  <p:stCondLst>
                                    <p:cond delay="0"/>
                                  </p:stCondLst>
                                  <p:childTnLst>
                                    <p:animMotion origin="layout" path="M -0.02719 1.51158E-6 L 1.52413E-6 1.51158E-6 " pathEditMode="relative" rAng="0" ptsTypes="AA">
                                      <p:cBhvr>
                                        <p:cTn id="14" dur="650" fill="hold"/>
                                        <p:tgtEl>
                                          <p:spTgt spid="7"/>
                                        </p:tgtEl>
                                        <p:attrNameLst>
                                          <p:attrName>ppt_x</p:attrName>
                                          <p:attrName>ppt_y</p:attrName>
                                        </p:attrNameLst>
                                      </p:cBhvr>
                                      <p:rCtr x="13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2F849E-3B40-4268-9135-9D5E3AA0BBCC}"/>
              </a:ext>
            </a:extLst>
          </p:cNvPr>
          <p:cNvPicPr>
            <a:picLocks noChangeAspect="1"/>
          </p:cNvPicPr>
          <p:nvPr/>
        </p:nvPicPr>
        <p:blipFill rotWithShape="1">
          <a:blip r:embed="rId3"/>
          <a:srcRect l="-378" t="-8" r="378"/>
          <a:stretch/>
        </p:blipFill>
        <p:spPr>
          <a:xfrm>
            <a:off x="5064800" y="892244"/>
            <a:ext cx="7126577" cy="4747202"/>
          </a:xfrm>
          <a:prstGeom prst="rect">
            <a:avLst/>
          </a:prstGeom>
        </p:spPr>
      </p:pic>
      <p:sp>
        <p:nvSpPr>
          <p:cNvPr id="7" name="Title 6"/>
          <p:cNvSpPr>
            <a:spLocks noGrp="1"/>
          </p:cNvSpPr>
          <p:nvPr>
            <p:ph type="title"/>
          </p:nvPr>
        </p:nvSpPr>
        <p:spPr>
          <a:xfrm>
            <a:off x="281690" y="2056168"/>
            <a:ext cx="4324937" cy="2071116"/>
          </a:xfrm>
        </p:spPr>
        <p:txBody>
          <a:bodyPr vert="horz" wrap="square" lIns="143428" tIns="89642" rIns="143428" bIns="89642" rtlCol="0" anchor="t">
            <a:noAutofit/>
          </a:bodyPr>
          <a:lstStyle/>
          <a:p>
            <a:pPr defTabSz="914102" fontAlgn="base">
              <a:lnSpc>
                <a:spcPct val="95000"/>
              </a:lnSpc>
              <a:defRPr/>
            </a:pPr>
            <a:r>
              <a:rPr lang="en-US" sz="3921" b="0" spc="-98">
                <a:gradFill>
                  <a:gsLst>
                    <a:gs pos="24479">
                      <a:srgbClr val="505050"/>
                    </a:gs>
                    <a:gs pos="94000">
                      <a:srgbClr val="505050"/>
                    </a:gs>
                  </a:gsLst>
                  <a:lin ang="5400000" scaled="1"/>
                </a:gradFill>
                <a:latin typeface="Segoe UI Light"/>
              </a:rPr>
              <a:t>Create powerful </a:t>
            </a:r>
            <a:br>
              <a:rPr lang="en-US" sz="3921" b="0" spc="-98">
                <a:gradFill>
                  <a:gsLst>
                    <a:gs pos="24479">
                      <a:srgbClr val="505050"/>
                    </a:gs>
                    <a:gs pos="94000">
                      <a:srgbClr val="505050"/>
                    </a:gs>
                  </a:gsLst>
                  <a:lin ang="5400000" scaled="1"/>
                </a:gradFill>
                <a:latin typeface="Segoe UI Light"/>
              </a:rPr>
            </a:br>
            <a:r>
              <a:rPr lang="en-US" sz="3921" b="0" spc="-98">
                <a:gradFill>
                  <a:gsLst>
                    <a:gs pos="24479">
                      <a:srgbClr val="505050"/>
                    </a:gs>
                    <a:gs pos="94000">
                      <a:srgbClr val="505050"/>
                    </a:gs>
                  </a:gsLst>
                  <a:lin ang="5400000" scaled="1"/>
                </a:gradFill>
                <a:latin typeface="Segoe UI Light"/>
              </a:rPr>
              <a:t>reports with </a:t>
            </a:r>
            <a:br>
              <a:rPr lang="en-US" sz="3921" b="0" spc="-98">
                <a:gradFill>
                  <a:gsLst>
                    <a:gs pos="24479">
                      <a:srgbClr val="505050"/>
                    </a:gs>
                    <a:gs pos="94000">
                      <a:srgbClr val="505050"/>
                    </a:gs>
                  </a:gsLst>
                  <a:lin ang="5400000" scaled="1"/>
                </a:gradFill>
                <a:latin typeface="Segoe UI Light"/>
              </a:rPr>
            </a:br>
            <a:r>
              <a:rPr lang="en-US" sz="3921" b="0" spc="-98">
                <a:gradFill>
                  <a:gsLst>
                    <a:gs pos="24479">
                      <a:srgbClr val="505050"/>
                    </a:gs>
                    <a:gs pos="94000">
                      <a:srgbClr val="505050"/>
                    </a:gs>
                  </a:gsLst>
                  <a:lin ang="5400000" scaled="1"/>
                </a:gradFill>
                <a:latin typeface="Segoe UI Light"/>
              </a:rPr>
              <a:t>Power BI Desktop</a:t>
            </a:r>
          </a:p>
        </p:txBody>
      </p:sp>
      <p:pic>
        <p:nvPicPr>
          <p:cNvPr id="10" name="Device"/>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16115" y="-92515"/>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65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par>
                                <p:cTn id="8" presetID="63" presetClass="path" presetSubtype="0" decel="100000" fill="hold" grpId="1" nodeType="withEffect">
                                  <p:stCondLst>
                                    <p:cond delay="0"/>
                                  </p:stCondLst>
                                  <p:childTnLst>
                                    <p:animMotion origin="layout" path="M -0.02721 -4.44444E-6 L -6.25E-7 -4.44444E-6 " pathEditMode="relative" rAng="0" ptsTypes="AA">
                                      <p:cBhvr>
                                        <p:cTn id="9" dur="650" fill="hold"/>
                                        <p:tgtEl>
                                          <p:spTgt spid="7"/>
                                        </p:tgtEl>
                                        <p:attrNameLst>
                                          <p:attrName>ppt_x</p:attrName>
                                          <p:attrName>ppt_y</p:attrName>
                                        </p:attrNameLst>
                                      </p:cBhvr>
                                      <p:rCtr x="1354" y="0"/>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00"/>
                                        <p:tgtEl>
                                          <p:spTgt spid="3"/>
                                        </p:tgtEl>
                                      </p:cBhvr>
                                    </p:animEffect>
                                  </p:childTnLst>
                                </p:cTn>
                              </p:par>
                              <p:par>
                                <p:cTn id="13" presetID="63" presetClass="path" presetSubtype="0" decel="100000" fill="hold" nodeType="withEffect">
                                  <p:stCondLst>
                                    <p:cond delay="0"/>
                                  </p:stCondLst>
                                  <p:childTnLst>
                                    <p:animMotion origin="layout" path="M 0.02502 1.13936E-6 L -4.45239E-6 1.13936E-6 " pathEditMode="relative" rAng="0" ptsTypes="AA">
                                      <p:cBhvr>
                                        <p:cTn id="14" dur="650" fill="hold"/>
                                        <p:tgtEl>
                                          <p:spTgt spid="3"/>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BDCA366-1A9C-44EB-9618-FFF46481080B}"/>
              </a:ext>
            </a:extLst>
          </p:cNvPr>
          <p:cNvSpPr/>
          <p:nvPr/>
        </p:nvSpPr>
        <p:spPr bwMode="auto">
          <a:xfrm>
            <a:off x="11540836" y="1064301"/>
            <a:ext cx="719528" cy="241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microsoft">
            <a:extLst>
              <a:ext uri="{FF2B5EF4-FFF2-40B4-BE49-F238E27FC236}">
                <a16:creationId xmlns:a16="http://schemas.microsoft.com/office/drawing/2014/main" id="{55260209-3536-4D66-A04F-ACDEDF177016}"/>
              </a:ext>
            </a:extLst>
          </p:cNvPr>
          <p:cNvSpPr/>
          <p:nvPr/>
        </p:nvSpPr>
        <p:spPr>
          <a:xfrm>
            <a:off x="222697" y="2192015"/>
            <a:ext cx="3940594" cy="2473970"/>
          </a:xfrm>
          <a:prstGeom prst="rect">
            <a:avLst/>
          </a:prstGeom>
        </p:spPr>
        <p:txBody>
          <a:bodyPr wrap="square" lIns="143428" tIns="89642" rIns="143428" bIns="89642" anchor="t">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Explore your data in new ways with 150+ Power BI custom visuals</a:t>
            </a:r>
          </a:p>
        </p:txBody>
      </p:sp>
      <p:grpSp>
        <p:nvGrpSpPr>
          <p:cNvPr id="4" name="Group 3">
            <a:extLst>
              <a:ext uri="{FF2B5EF4-FFF2-40B4-BE49-F238E27FC236}">
                <a16:creationId xmlns:a16="http://schemas.microsoft.com/office/drawing/2014/main" id="{FAD5FE08-6EE1-45CB-8C36-983310DF43EC}"/>
              </a:ext>
            </a:extLst>
          </p:cNvPr>
          <p:cNvGrpSpPr/>
          <p:nvPr/>
        </p:nvGrpSpPr>
        <p:grpSpPr>
          <a:xfrm>
            <a:off x="3995219" y="21870"/>
            <a:ext cx="10266147" cy="6836130"/>
            <a:chOff x="3305430" y="-439986"/>
            <a:chExt cx="10266147" cy="6836130"/>
          </a:xfrm>
        </p:grpSpPr>
        <p:pic>
          <p:nvPicPr>
            <p:cNvPr id="3" name="Picture 2">
              <a:extLst>
                <a:ext uri="{FF2B5EF4-FFF2-40B4-BE49-F238E27FC236}">
                  <a16:creationId xmlns:a16="http://schemas.microsoft.com/office/drawing/2014/main" id="{64646267-B47B-4448-8AF0-C24657864153}"/>
                </a:ext>
              </a:extLst>
            </p:cNvPr>
            <p:cNvPicPr>
              <a:picLocks noChangeAspect="1"/>
            </p:cNvPicPr>
            <p:nvPr/>
          </p:nvPicPr>
          <p:blipFill>
            <a:blip r:embed="rId2"/>
            <a:stretch>
              <a:fillRect/>
            </a:stretch>
          </p:blipFill>
          <p:spPr>
            <a:xfrm>
              <a:off x="4673240" y="535018"/>
              <a:ext cx="7419783" cy="4778202"/>
            </a:xfrm>
            <a:prstGeom prst="rect">
              <a:avLst/>
            </a:prstGeom>
          </p:spPr>
        </p:pic>
        <p:pic>
          <p:nvPicPr>
            <p:cNvPr id="5" name="Device">
              <a:extLst>
                <a:ext uri="{FF2B5EF4-FFF2-40B4-BE49-F238E27FC236}">
                  <a16:creationId xmlns:a16="http://schemas.microsoft.com/office/drawing/2014/main" id="{319FBAE4-599A-49D8-912B-E38BECAC960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305430" y="-439986"/>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grpSp>
      <p:sp>
        <p:nvSpPr>
          <p:cNvPr id="9" name="Oval 8">
            <a:extLst>
              <a:ext uri="{FF2B5EF4-FFF2-40B4-BE49-F238E27FC236}">
                <a16:creationId xmlns:a16="http://schemas.microsoft.com/office/drawing/2014/main" id="{72E16AFD-10AF-460F-A89F-D4ED26945DD8}"/>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10" name="Oval 9">
            <a:extLst>
              <a:ext uri="{FF2B5EF4-FFF2-40B4-BE49-F238E27FC236}">
                <a16:creationId xmlns:a16="http://schemas.microsoft.com/office/drawing/2014/main" id="{72FAC921-8E29-4F5A-87D8-07F1D433DC45}"/>
              </a:ext>
            </a:extLst>
          </p:cNvPr>
          <p:cNvSpPr/>
          <p:nvPr/>
        </p:nvSpPr>
        <p:spPr bwMode="auto">
          <a:xfrm flipH="1">
            <a:off x="1029025" y="290301"/>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98644C99-7677-41CA-B1F6-69171960BAEE}"/>
              </a:ext>
            </a:extLst>
          </p:cNvPr>
          <p:cNvSpPr/>
          <p:nvPr/>
        </p:nvSpPr>
        <p:spPr bwMode="auto">
          <a:xfrm flipH="1">
            <a:off x="629513" y="270762"/>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Tree>
    <p:extLst>
      <p:ext uri="{BB962C8B-B14F-4D97-AF65-F5344CB8AC3E}">
        <p14:creationId xmlns:p14="http://schemas.microsoft.com/office/powerpoint/2010/main" val="163596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childTnLst>
                                </p:cTn>
                              </p:par>
                              <p:par>
                                <p:cTn id="8" presetID="63" presetClass="path" presetSubtype="0" decel="100000" fill="hold" grpId="1" nodeType="withEffect">
                                  <p:stCondLst>
                                    <p:cond delay="0"/>
                                  </p:stCondLst>
                                  <p:childTnLst>
                                    <p:animMotion origin="layout" path="M -0.02721 0 L -3.54167E-6 0 " pathEditMode="relative" rAng="0" ptsTypes="AA">
                                      <p:cBhvr>
                                        <p:cTn id="9" dur="650" fill="hold"/>
                                        <p:tgtEl>
                                          <p:spTgt spid="8"/>
                                        </p:tgtEl>
                                        <p:attrNameLst>
                                          <p:attrName>ppt_x</p:attrName>
                                          <p:attrName>ppt_y</p:attrName>
                                        </p:attrNameLst>
                                      </p:cBhvr>
                                      <p:rCtr x="135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3337909515"/>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C68BE16-EAFF-4881-A88E-0569D2042094}"/>
              </a:ext>
            </a:extLst>
          </p:cNvPr>
          <p:cNvSpPr/>
          <p:nvPr/>
        </p:nvSpPr>
        <p:spPr bwMode="auto">
          <a:xfrm>
            <a:off x="1922963"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4" name="Oval 3">
            <a:extLst>
              <a:ext uri="{FF2B5EF4-FFF2-40B4-BE49-F238E27FC236}">
                <a16:creationId xmlns:a16="http://schemas.microsoft.com/office/drawing/2014/main" id="{F14C8F5E-D026-4231-AA9B-17A341FF2489}"/>
              </a:ext>
            </a:extLst>
          </p:cNvPr>
          <p:cNvSpPr/>
          <p:nvPr/>
        </p:nvSpPr>
        <p:spPr bwMode="auto">
          <a:xfrm>
            <a:off x="8705614"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5" name="Oval 4">
            <a:extLst>
              <a:ext uri="{FF2B5EF4-FFF2-40B4-BE49-F238E27FC236}">
                <a16:creationId xmlns:a16="http://schemas.microsoft.com/office/drawing/2014/main" id="{AF43EE05-9BE1-443A-B4C5-614B786ECB35}"/>
              </a:ext>
            </a:extLst>
          </p:cNvPr>
          <p:cNvSpPr/>
          <p:nvPr/>
        </p:nvSpPr>
        <p:spPr bwMode="auto">
          <a:xfrm>
            <a:off x="5177128" y="2275794"/>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
        <p:nvSpPr>
          <p:cNvPr id="7" name="Oval 6">
            <a:extLst>
              <a:ext uri="{FF2B5EF4-FFF2-40B4-BE49-F238E27FC236}">
                <a16:creationId xmlns:a16="http://schemas.microsoft.com/office/drawing/2014/main" id="{380FC033-4060-4D98-A7DB-AF543A307DA3}"/>
              </a:ext>
            </a:extLst>
          </p:cNvPr>
          <p:cNvSpPr/>
          <p:nvPr/>
        </p:nvSpPr>
        <p:spPr bwMode="auto">
          <a:xfrm>
            <a:off x="5177128" y="2275794"/>
            <a:ext cx="1828800" cy="1828800"/>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8" name="Oval 7">
            <a:extLst>
              <a:ext uri="{FF2B5EF4-FFF2-40B4-BE49-F238E27FC236}">
                <a16:creationId xmlns:a16="http://schemas.microsoft.com/office/drawing/2014/main" id="{5BC29A08-5F7A-4BCF-87A5-981EEDDB20A0}"/>
              </a:ext>
            </a:extLst>
          </p:cNvPr>
          <p:cNvSpPr/>
          <p:nvPr/>
        </p:nvSpPr>
        <p:spPr bwMode="auto">
          <a:xfrm>
            <a:off x="1922963"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9" name="Oval 8">
            <a:extLst>
              <a:ext uri="{FF2B5EF4-FFF2-40B4-BE49-F238E27FC236}">
                <a16:creationId xmlns:a16="http://schemas.microsoft.com/office/drawing/2014/main" id="{C77F3315-C2A6-45E7-BDAB-E1BBA353FE50}"/>
              </a:ext>
            </a:extLst>
          </p:cNvPr>
          <p:cNvSpPr/>
          <p:nvPr/>
        </p:nvSpPr>
        <p:spPr bwMode="auto">
          <a:xfrm>
            <a:off x="8705614" y="2412954"/>
            <a:ext cx="1554480" cy="1554480"/>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Tree>
    <p:extLst>
      <p:ext uri="{BB962C8B-B14F-4D97-AF65-F5344CB8AC3E}">
        <p14:creationId xmlns:p14="http://schemas.microsoft.com/office/powerpoint/2010/main" val="996141070"/>
      </p:ext>
    </p:extLst>
  </p:cSld>
  <p:clrMapOvr>
    <a:masterClrMapping/>
  </p:clrMapOvr>
  <mc:AlternateContent xmlns:mc="http://schemas.openxmlformats.org/markup-compatibility/2006" xmlns:p159="http://schemas.microsoft.com/office/powerpoint/2015/09/main">
    <mc:Choice Requires="p159">
      <p:transition advClick="0" advTm="0">
        <p159:morph option="byObject"/>
      </p:transition>
    </mc:Choice>
    <mc:Fallback xmlns:p14="http://schemas.microsoft.com/office/powerpoint/2010/main" xmlns:a16="http://schemas.microsoft.com/office/drawing/2014/main" xmlns="">
      <p:transition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9"/>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500"/>
                            </p:stCondLst>
                            <p:childTnLst>
                              <p:par>
                                <p:cTn id="12" presetID="6" presetClass="emph" presetSubtype="0" decel="100000" fill="hold" grpId="1" nodeType="afterEffect">
                                  <p:stCondLst>
                                    <p:cond delay="200"/>
                                  </p:stCondLst>
                                  <p:childTnLst>
                                    <p:animScale>
                                      <p:cBhvr>
                                        <p:cTn id="13" dur="650" fill="hold"/>
                                        <p:tgtEl>
                                          <p:spTgt spid="9"/>
                                        </p:tgtEl>
                                      </p:cBhvr>
                                      <p:by x="125000" y="125000"/>
                                    </p:animScale>
                                  </p:childTnLst>
                                </p:cTn>
                              </p:par>
                              <p:par>
                                <p:cTn id="14" presetID="1" presetClass="emph" presetSubtype="2" decel="100000" fill="hold" nodeType="withEffect">
                                  <p:stCondLst>
                                    <p:cond delay="200"/>
                                  </p:stCondLst>
                                  <p:childTnLst>
                                    <p:animClr clrSpc="rgb" dir="cw">
                                      <p:cBhvr>
                                        <p:cTn id="15" dur="650" fill="hold"/>
                                        <p:tgtEl>
                                          <p:spTgt spid="9"/>
                                        </p:tgtEl>
                                        <p:attrNameLst>
                                          <p:attrName>fillcolor</p:attrName>
                                        </p:attrNameLst>
                                      </p:cBhvr>
                                      <p:to>
                                        <a:srgbClr val="0078D7"/>
                                      </p:to>
                                    </p:animClr>
                                    <p:set>
                                      <p:cBhvr>
                                        <p:cTn id="16" dur="650" fill="hold"/>
                                        <p:tgtEl>
                                          <p:spTgt spid="9"/>
                                        </p:tgtEl>
                                        <p:attrNameLst>
                                          <p:attrName>fill.type</p:attrName>
                                        </p:attrNameLst>
                                      </p:cBhvr>
                                      <p:to>
                                        <p:strVal val="solid"/>
                                      </p:to>
                                    </p:set>
                                    <p:set>
                                      <p:cBhvr>
                                        <p:cTn id="17" dur="650" fill="hold"/>
                                        <p:tgtEl>
                                          <p:spTgt spid="9"/>
                                        </p:tgtEl>
                                        <p:attrNameLst>
                                          <p:attrName>fill.on</p:attrName>
                                        </p:attrNameLst>
                                      </p:cBhvr>
                                      <p:to>
                                        <p:strVal val="true"/>
                                      </p:to>
                                    </p:set>
                                  </p:childTnLst>
                                </p:cTn>
                              </p:par>
                              <p:par>
                                <p:cTn id="18" presetID="7" presetClass="emph" presetSubtype="2" decel="100000" fill="hold" nodeType="withEffect">
                                  <p:stCondLst>
                                    <p:cond delay="200"/>
                                  </p:stCondLst>
                                  <p:childTnLst>
                                    <p:animClr clrSpc="rgb" dir="cw">
                                      <p:cBhvr>
                                        <p:cTn id="19" dur="650" fill="hold"/>
                                        <p:tgtEl>
                                          <p:spTgt spid="9"/>
                                        </p:tgtEl>
                                        <p:attrNameLst>
                                          <p:attrName>stroke.color</p:attrName>
                                        </p:attrNameLst>
                                      </p:cBhvr>
                                      <p:to>
                                        <a:srgbClr val="0078D7"/>
                                      </p:to>
                                    </p:animClr>
                                    <p:set>
                                      <p:cBhvr>
                                        <p:cTn id="20" dur="650" fill="hold"/>
                                        <p:tgtEl>
                                          <p:spTgt spid="9"/>
                                        </p:tgtEl>
                                        <p:attrNameLst>
                                          <p:attrName>stroke.on</p:attrName>
                                        </p:attrNameLst>
                                      </p:cBhvr>
                                      <p:to>
                                        <p:strVal val="true"/>
                                      </p:to>
                                    </p:set>
                                  </p:childTnLst>
                                </p:cTn>
                              </p:par>
                              <p:par>
                                <p:cTn id="21" presetID="3" presetClass="emph" presetSubtype="2" decel="100000" fill="hold" grpId="2" nodeType="withEffect">
                                  <p:stCondLst>
                                    <p:cond delay="200"/>
                                  </p:stCondLst>
                                  <p:childTnLst>
                                    <p:animClr clrSpc="rgb" dir="cw">
                                      <p:cBhvr override="childStyle">
                                        <p:cTn id="22" dur="650" fill="hold"/>
                                        <p:tgtEl>
                                          <p:spTgt spid="9"/>
                                        </p:tgtEl>
                                        <p:attrNameLst>
                                          <p:attrName>style.color</p:attrName>
                                        </p:attrNameLst>
                                      </p:cBhvr>
                                      <p:to>
                                        <a:schemeClr val="bg1"/>
                                      </p:to>
                                    </p:animClr>
                                  </p:childTnLst>
                                </p:cTn>
                              </p:par>
                              <p:par>
                                <p:cTn id="23" presetID="6" presetClass="emph" presetSubtype="0" decel="100000" fill="hold" grpId="0" nodeType="withEffect">
                                  <p:stCondLst>
                                    <p:cond delay="200"/>
                                  </p:stCondLst>
                                  <p:childTnLst>
                                    <p:animScale>
                                      <p:cBhvr>
                                        <p:cTn id="24" dur="650" fill="hold"/>
                                        <p:tgtEl>
                                          <p:spTgt spid="7"/>
                                        </p:tgtEl>
                                      </p:cBhvr>
                                      <p:by x="80000" y="80000"/>
                                    </p:animScale>
                                  </p:childTnLst>
                                </p:cTn>
                              </p:par>
                              <p:par>
                                <p:cTn id="25" presetID="3" presetClass="emph" presetSubtype="2" fill="hold" grpId="1" nodeType="withEffect">
                                  <p:stCondLst>
                                    <p:cond delay="200"/>
                                  </p:stCondLst>
                                  <p:childTnLst>
                                    <p:animClr clrSpc="rgb" dir="cw">
                                      <p:cBhvr override="childStyle">
                                        <p:cTn id="26" dur="650" fill="hold"/>
                                        <p:tgtEl>
                                          <p:spTgt spid="7"/>
                                        </p:tgtEl>
                                        <p:attrNameLst>
                                          <p:attrName>style.color</p:attrName>
                                        </p:attrNameLst>
                                      </p:cBhvr>
                                      <p:to>
                                        <a:schemeClr val="bg2"/>
                                      </p:to>
                                    </p:animClr>
                                  </p:childTnLst>
                                </p:cTn>
                              </p:par>
                              <p:par>
                                <p:cTn id="27" presetID="7" presetClass="emph" presetSubtype="2" decel="100000" fill="hold" nodeType="withEffect">
                                  <p:stCondLst>
                                    <p:cond delay="200"/>
                                  </p:stCondLst>
                                  <p:childTnLst>
                                    <p:animClr clrSpc="rgb" dir="cw">
                                      <p:cBhvr>
                                        <p:cTn id="28" dur="650" fill="hold"/>
                                        <p:tgtEl>
                                          <p:spTgt spid="7"/>
                                        </p:tgtEl>
                                        <p:attrNameLst>
                                          <p:attrName>stroke.color</p:attrName>
                                        </p:attrNameLst>
                                      </p:cBhvr>
                                      <p:to>
                                        <a:schemeClr val="bg2"/>
                                      </p:to>
                                    </p:animClr>
                                    <p:set>
                                      <p:cBhvr>
                                        <p:cTn id="29" dur="650" fill="hold"/>
                                        <p:tgtEl>
                                          <p:spTgt spid="7"/>
                                        </p:tgtEl>
                                        <p:attrNameLst>
                                          <p:attrName>stroke.on</p:attrName>
                                        </p:attrNameLst>
                                      </p:cBhvr>
                                      <p:to>
                                        <p:strVal val="true"/>
                                      </p:to>
                                    </p:set>
                                  </p:childTnLst>
                                </p:cTn>
                              </p:par>
                              <p:par>
                                <p:cTn id="30" presetID="1" presetClass="emph" presetSubtype="2" decel="100000" fill="hold" nodeType="withEffect">
                                  <p:stCondLst>
                                    <p:cond delay="200"/>
                                  </p:stCondLst>
                                  <p:childTnLst>
                                    <p:animClr clrSpc="rgb" dir="cw">
                                      <p:cBhvr>
                                        <p:cTn id="31" dur="650" fill="hold"/>
                                        <p:tgtEl>
                                          <p:spTgt spid="7"/>
                                        </p:tgtEl>
                                        <p:attrNameLst>
                                          <p:attrName>fillcolor</p:attrName>
                                        </p:attrNameLst>
                                      </p:cBhvr>
                                      <p:to>
                                        <a:schemeClr val="bg1"/>
                                      </p:to>
                                    </p:animClr>
                                    <p:set>
                                      <p:cBhvr>
                                        <p:cTn id="32" dur="650" fill="hold"/>
                                        <p:tgtEl>
                                          <p:spTgt spid="7"/>
                                        </p:tgtEl>
                                        <p:attrNameLst>
                                          <p:attrName>fill.type</p:attrName>
                                        </p:attrNameLst>
                                      </p:cBhvr>
                                      <p:to>
                                        <p:strVal val="solid"/>
                                      </p:to>
                                    </p:set>
                                    <p:set>
                                      <p:cBhvr>
                                        <p:cTn id="33" dur="650" fill="hold"/>
                                        <p:tgtEl>
                                          <p:spTgt spid="7"/>
                                        </p:tgtEl>
                                        <p:attrNameLst>
                                          <p:attrName>fill.on</p:attrName>
                                        </p:attrNameLst>
                                      </p:cBhvr>
                                      <p:to>
                                        <p:strVal val="true"/>
                                      </p:to>
                                    </p:set>
                                  </p:childTnLst>
                                </p:cTn>
                              </p:par>
                              <p:par>
                                <p:cTn id="34" presetID="1" presetClass="exit"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7" grpId="0" animBg="1"/>
      <p:bldP spid="7" grpId="1" animBg="1"/>
      <p:bldP spid="7" grpId="2" animBg="1"/>
      <p:bldP spid="8" grpId="0" animBg="1"/>
      <p:bldP spid="9" grpId="0" animBg="1"/>
      <p:bldP spid="9" grpId="1" animBg="1"/>
      <p:bldP spid="9"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628052-40E4-412A-B55D-BF543BAD6413}"/>
              </a:ext>
            </a:extLst>
          </p:cNvPr>
          <p:cNvSpPr txBox="1"/>
          <p:nvPr/>
        </p:nvSpPr>
        <p:spPr>
          <a:xfrm>
            <a:off x="2888244" y="1899810"/>
            <a:ext cx="6415510"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mn-ea"/>
                <a:cs typeface="Segoe UI" pitchFamily="34" charset="0"/>
              </a:rPr>
              <a:t>Disruptive Economics</a:t>
            </a:r>
          </a:p>
        </p:txBody>
      </p:sp>
      <p:sp>
        <p:nvSpPr>
          <p:cNvPr id="4" name="TextBox 3">
            <a:extLst>
              <a:ext uri="{FF2B5EF4-FFF2-40B4-BE49-F238E27FC236}">
                <a16:creationId xmlns:a16="http://schemas.microsoft.com/office/drawing/2014/main" id="{A141A1AC-0818-469E-B78C-CC060676FA3C}"/>
              </a:ext>
            </a:extLst>
          </p:cNvPr>
          <p:cNvSpPr txBox="1"/>
          <p:nvPr/>
        </p:nvSpPr>
        <p:spPr>
          <a:xfrm>
            <a:off x="567628" y="3009266"/>
            <a:ext cx="11213431" cy="105721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500" b="0" i="0" u="none" strike="noStrike" kern="1200" cap="none" spc="-98" normalizeH="0" baseline="0" noProof="0">
                <a:ln w="3175">
                  <a:noFill/>
                </a:ln>
                <a:gradFill>
                  <a:gsLst>
                    <a:gs pos="24479">
                      <a:srgbClr val="0078D7"/>
                    </a:gs>
                    <a:gs pos="94000">
                      <a:srgbClr val="0078D7"/>
                    </a:gs>
                  </a:gsLst>
                  <a:lin ang="5400000" scaled="1"/>
                </a:gradFill>
                <a:effectLst/>
                <a:uLnTx/>
                <a:uFillTx/>
                <a:latin typeface="Segoe UI Semibold" panose="020B0702040204020203" pitchFamily="34" charset="0"/>
                <a:ea typeface="+mn-ea"/>
                <a:cs typeface="Segoe UI Semibold" panose="020B0702040204020203" pitchFamily="34" charset="0"/>
              </a:rPr>
              <a:t>$9.99</a:t>
            </a:r>
          </a:p>
        </p:txBody>
      </p:sp>
      <p:sp>
        <p:nvSpPr>
          <p:cNvPr id="5" name="TextBox 4">
            <a:extLst>
              <a:ext uri="{FF2B5EF4-FFF2-40B4-BE49-F238E27FC236}">
                <a16:creationId xmlns:a16="http://schemas.microsoft.com/office/drawing/2014/main" id="{40B5C8B2-B3B1-47DF-A11B-13A1770B3485}"/>
              </a:ext>
            </a:extLst>
          </p:cNvPr>
          <p:cNvSpPr txBox="1"/>
          <p:nvPr/>
        </p:nvSpPr>
        <p:spPr>
          <a:xfrm>
            <a:off x="567628" y="3771316"/>
            <a:ext cx="11213431" cy="142500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8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Power BI Pro user/month</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800"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for a fully managed cloud service</a:t>
            </a:r>
          </a:p>
        </p:txBody>
      </p:sp>
      <p:sp>
        <p:nvSpPr>
          <p:cNvPr id="10" name="Oval 9">
            <a:extLst>
              <a:ext uri="{FF2B5EF4-FFF2-40B4-BE49-F238E27FC236}">
                <a16:creationId xmlns:a16="http://schemas.microsoft.com/office/drawing/2014/main" id="{46A61B2D-EAD7-42D0-A88A-8A660392428A}"/>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16" name="Oval 15">
            <a:extLst>
              <a:ext uri="{FF2B5EF4-FFF2-40B4-BE49-F238E27FC236}">
                <a16:creationId xmlns:a16="http://schemas.microsoft.com/office/drawing/2014/main" id="{6A7ABF74-FEB2-420A-942B-09E528A6E75C}"/>
              </a:ext>
            </a:extLst>
          </p:cNvPr>
          <p:cNvSpPr/>
          <p:nvPr/>
        </p:nvSpPr>
        <p:spPr bwMode="auto">
          <a:xfrm>
            <a:off x="641393" y="296555"/>
            <a:ext cx="268454" cy="26845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
        <p:nvSpPr>
          <p:cNvPr id="18" name="Oval 17">
            <a:extLst>
              <a:ext uri="{FF2B5EF4-FFF2-40B4-BE49-F238E27FC236}">
                <a16:creationId xmlns:a16="http://schemas.microsoft.com/office/drawing/2014/main" id="{3CCFBA62-7228-425E-8BAD-6CE3C5D9733C}"/>
              </a:ext>
            </a:extLst>
          </p:cNvPr>
          <p:cNvSpPr/>
          <p:nvPr/>
        </p:nvSpPr>
        <p:spPr bwMode="auto">
          <a:xfrm>
            <a:off x="1001198" y="262474"/>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a:t>
            </a:r>
          </a:p>
        </p:txBody>
      </p:sp>
    </p:spTree>
    <p:extLst>
      <p:ext uri="{BB962C8B-B14F-4D97-AF65-F5344CB8AC3E}">
        <p14:creationId xmlns:p14="http://schemas.microsoft.com/office/powerpoint/2010/main" val="22998697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25264-9992-41FD-A47F-DD1CF4CDBB1B}"/>
              </a:ext>
            </a:extLst>
          </p:cNvPr>
          <p:cNvSpPr>
            <a:spLocks noGrp="1"/>
          </p:cNvSpPr>
          <p:nvPr>
            <p:ph type="title"/>
          </p:nvPr>
        </p:nvSpPr>
        <p:spPr>
          <a:xfrm>
            <a:off x="269240" y="1987683"/>
            <a:ext cx="4449717" cy="899665"/>
          </a:xfrm>
        </p:spPr>
        <p:txBody>
          <a:bodyPr>
            <a:normAutofit fontScale="90000"/>
          </a:bodyPr>
          <a:lstStyle/>
          <a:p>
            <a:r>
              <a:rPr lang="en-US" sz="4400"/>
              <a:t>Easy to manage, cost-effective capacity-based usage with </a:t>
            </a:r>
            <a:br>
              <a:rPr lang="en-US" sz="4400"/>
            </a:br>
            <a:r>
              <a:rPr lang="en-US" sz="4400"/>
              <a:t>Power BI Premium</a:t>
            </a:r>
          </a:p>
        </p:txBody>
      </p:sp>
      <p:sp>
        <p:nvSpPr>
          <p:cNvPr id="104" name="TextBox 103">
            <a:extLst>
              <a:ext uri="{FF2B5EF4-FFF2-40B4-BE49-F238E27FC236}">
                <a16:creationId xmlns:a16="http://schemas.microsoft.com/office/drawing/2014/main" id="{D2B125A5-3BF1-46EA-A129-01EA522A7B17}"/>
              </a:ext>
            </a:extLst>
          </p:cNvPr>
          <p:cNvSpPr txBox="1"/>
          <p:nvPr/>
        </p:nvSpPr>
        <p:spPr>
          <a:xfrm>
            <a:off x="8553446" y="2316895"/>
            <a:ext cx="2765691" cy="911019"/>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Enterprise-scale modelling &amp; ALM</a:t>
            </a:r>
            <a:endPar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105" name="TextBox 104">
            <a:extLst>
              <a:ext uri="{FF2B5EF4-FFF2-40B4-BE49-F238E27FC236}">
                <a16:creationId xmlns:a16="http://schemas.microsoft.com/office/drawing/2014/main" id="{7145D644-D44C-4C02-B149-9481B8D3BAEF}"/>
              </a:ext>
            </a:extLst>
          </p:cNvPr>
          <p:cNvSpPr txBox="1"/>
          <p:nvPr/>
        </p:nvSpPr>
        <p:spPr>
          <a:xfrm>
            <a:off x="8553446" y="3454757"/>
            <a:ext cx="3442179" cy="849463"/>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Self-service data </a:t>
            </a:r>
            <a:b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b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prep on</a:t>
            </a: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Semilight"/>
              </a:rPr>
              <a:t> big data</a:t>
            </a:r>
          </a:p>
        </p:txBody>
      </p:sp>
      <p:sp>
        <p:nvSpPr>
          <p:cNvPr id="106" name="TextBox 105">
            <a:extLst>
              <a:ext uri="{FF2B5EF4-FFF2-40B4-BE49-F238E27FC236}">
                <a16:creationId xmlns:a16="http://schemas.microsoft.com/office/drawing/2014/main" id="{17B337A4-26BF-4A50-A0B1-50842B0CE011}"/>
              </a:ext>
            </a:extLst>
          </p:cNvPr>
          <p:cNvSpPr txBox="1"/>
          <p:nvPr/>
        </p:nvSpPr>
        <p:spPr>
          <a:xfrm>
            <a:off x="8553446" y="4666145"/>
            <a:ext cx="3102595" cy="849463"/>
          </a:xfrm>
          <a:prstGeom prst="rect">
            <a:avLst/>
          </a:prstGeom>
          <a:noFill/>
        </p:spPr>
        <p:txBody>
          <a:bodyPr wrap="square" lIns="182880" tIns="146304" rIns="182880" bIns="146304" rtlCol="0" anchor="t">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Consumption &amp; Enterprise reporting</a:t>
            </a:r>
          </a:p>
        </p:txBody>
      </p:sp>
      <p:grpSp>
        <p:nvGrpSpPr>
          <p:cNvPr id="6" name="Group 5">
            <a:extLst>
              <a:ext uri="{FF2B5EF4-FFF2-40B4-BE49-F238E27FC236}">
                <a16:creationId xmlns:a16="http://schemas.microsoft.com/office/drawing/2014/main" id="{BC215E71-E0C3-4118-B715-FDBC42277D04}"/>
              </a:ext>
            </a:extLst>
          </p:cNvPr>
          <p:cNvGrpSpPr/>
          <p:nvPr/>
        </p:nvGrpSpPr>
        <p:grpSpPr>
          <a:xfrm>
            <a:off x="5531655" y="3618241"/>
            <a:ext cx="2014983" cy="560781"/>
            <a:chOff x="6173456" y="3538669"/>
            <a:chExt cx="2014983" cy="560781"/>
          </a:xfrm>
        </p:grpSpPr>
        <p:sp>
          <p:nvSpPr>
            <p:cNvPr id="88" name="manager" title="Icon of three people with lines connecting them">
              <a:extLst>
                <a:ext uri="{FF2B5EF4-FFF2-40B4-BE49-F238E27FC236}">
                  <a16:creationId xmlns:a16="http://schemas.microsoft.com/office/drawing/2014/main" id="{643F5FDF-A18E-4D1F-924E-A17CC9B390C6}"/>
                </a:ext>
              </a:extLst>
            </p:cNvPr>
            <p:cNvSpPr>
              <a:spLocks noChangeAspect="1" noEditPoints="1"/>
            </p:cNvSpPr>
            <p:nvPr/>
          </p:nvSpPr>
          <p:spPr bwMode="auto">
            <a:xfrm>
              <a:off x="6909123" y="3538669"/>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188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9" name="manager" title="Icon of three people with lines connecting them">
              <a:extLst>
                <a:ext uri="{FF2B5EF4-FFF2-40B4-BE49-F238E27FC236}">
                  <a16:creationId xmlns:a16="http://schemas.microsoft.com/office/drawing/2014/main" id="{4BAB270A-B22C-49F7-9B90-8E615B872775}"/>
                </a:ext>
              </a:extLst>
            </p:cNvPr>
            <p:cNvSpPr>
              <a:spLocks noChangeAspect="1" noEditPoints="1"/>
            </p:cNvSpPr>
            <p:nvPr/>
          </p:nvSpPr>
          <p:spPr bwMode="auto">
            <a:xfrm>
              <a:off x="6173456" y="3538669"/>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188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0" name="manager" title="Icon of three people with lines connecting them">
              <a:extLst>
                <a:ext uri="{FF2B5EF4-FFF2-40B4-BE49-F238E27FC236}">
                  <a16:creationId xmlns:a16="http://schemas.microsoft.com/office/drawing/2014/main" id="{4AC89775-7448-4BAE-954A-37901D978BD1}"/>
                </a:ext>
              </a:extLst>
            </p:cNvPr>
            <p:cNvSpPr>
              <a:spLocks noChangeAspect="1" noEditPoints="1"/>
            </p:cNvSpPr>
            <p:nvPr/>
          </p:nvSpPr>
          <p:spPr bwMode="auto">
            <a:xfrm>
              <a:off x="7632074" y="3538669"/>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188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5967FCAF-7DBC-425B-87F0-715450F87B1E}"/>
              </a:ext>
            </a:extLst>
          </p:cNvPr>
          <p:cNvGrpSpPr/>
          <p:nvPr/>
        </p:nvGrpSpPr>
        <p:grpSpPr>
          <a:xfrm>
            <a:off x="6008845" y="1298864"/>
            <a:ext cx="1067012" cy="997527"/>
            <a:chOff x="5103002" y="2133436"/>
            <a:chExt cx="1591519" cy="1487878"/>
          </a:xfrm>
        </p:grpSpPr>
        <p:sp>
          <p:nvSpPr>
            <p:cNvPr id="94" name="manager" title="Icon of three people with lines connecting them">
              <a:extLst>
                <a:ext uri="{FF2B5EF4-FFF2-40B4-BE49-F238E27FC236}">
                  <a16:creationId xmlns:a16="http://schemas.microsoft.com/office/drawing/2014/main" id="{F0007133-54B6-4FBF-97CA-F896D8E6BEB3}"/>
                </a:ext>
              </a:extLst>
            </p:cNvPr>
            <p:cNvSpPr>
              <a:spLocks noChangeAspect="1" noEditPoints="1"/>
            </p:cNvSpPr>
            <p:nvPr/>
          </p:nvSpPr>
          <p:spPr bwMode="auto">
            <a:xfrm>
              <a:off x="5274984" y="2133436"/>
              <a:ext cx="1226407" cy="123614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9050"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B9B0D10C-BAE8-46BE-A0B8-DD85AFC1AF9B}"/>
                </a:ext>
              </a:extLst>
            </p:cNvPr>
            <p:cNvSpPr/>
            <p:nvPr/>
          </p:nvSpPr>
          <p:spPr bwMode="auto">
            <a:xfrm>
              <a:off x="5103002" y="2823514"/>
              <a:ext cx="1591519" cy="79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 name="Right Brace 2">
            <a:extLst>
              <a:ext uri="{FF2B5EF4-FFF2-40B4-BE49-F238E27FC236}">
                <a16:creationId xmlns:a16="http://schemas.microsoft.com/office/drawing/2014/main" id="{ADCC2B95-AF9D-4162-8B78-E9B533472461}"/>
              </a:ext>
            </a:extLst>
          </p:cNvPr>
          <p:cNvSpPr/>
          <p:nvPr/>
        </p:nvSpPr>
        <p:spPr>
          <a:xfrm rot="16200000">
            <a:off x="6292072" y="849782"/>
            <a:ext cx="494150" cy="2518802"/>
          </a:xfrm>
          <a:prstGeom prst="rightBrace">
            <a:avLst>
              <a:gd name="adj1" fmla="val 46356"/>
              <a:gd name="adj2" fmla="val 50000"/>
            </a:avLst>
          </a:prstGeom>
          <a:ln w="19050">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EE3C0C98-40D5-4B44-B713-D00F648B7E37}"/>
              </a:ext>
            </a:extLst>
          </p:cNvPr>
          <p:cNvGrpSpPr/>
          <p:nvPr/>
        </p:nvGrpSpPr>
        <p:grpSpPr>
          <a:xfrm>
            <a:off x="4718957" y="4744015"/>
            <a:ext cx="3640378" cy="560781"/>
            <a:chOff x="5285512" y="4941442"/>
            <a:chExt cx="3640378" cy="560781"/>
          </a:xfrm>
        </p:grpSpPr>
        <p:sp>
          <p:nvSpPr>
            <p:cNvPr id="91" name="manager" title="Icon of three people with lines connecting them">
              <a:extLst>
                <a:ext uri="{FF2B5EF4-FFF2-40B4-BE49-F238E27FC236}">
                  <a16:creationId xmlns:a16="http://schemas.microsoft.com/office/drawing/2014/main" id="{8EF6D2DC-55D5-4353-B749-992E576085C1}"/>
                </a:ext>
              </a:extLst>
            </p:cNvPr>
            <p:cNvSpPr>
              <a:spLocks noChangeAspect="1" noEditPoints="1"/>
            </p:cNvSpPr>
            <p:nvPr/>
          </p:nvSpPr>
          <p:spPr bwMode="auto">
            <a:xfrm>
              <a:off x="6056515"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2" name="manager" title="Icon of three people with lines connecting them">
              <a:extLst>
                <a:ext uri="{FF2B5EF4-FFF2-40B4-BE49-F238E27FC236}">
                  <a16:creationId xmlns:a16="http://schemas.microsoft.com/office/drawing/2014/main" id="{BC142CFC-064C-450B-AF62-1B50CBC65B09}"/>
                </a:ext>
              </a:extLst>
            </p:cNvPr>
            <p:cNvSpPr>
              <a:spLocks noChangeAspect="1" noEditPoints="1"/>
            </p:cNvSpPr>
            <p:nvPr/>
          </p:nvSpPr>
          <p:spPr bwMode="auto">
            <a:xfrm>
              <a:off x="5285512"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3" name="manager" title="Icon of three people with lines connecting them">
              <a:extLst>
                <a:ext uri="{FF2B5EF4-FFF2-40B4-BE49-F238E27FC236}">
                  <a16:creationId xmlns:a16="http://schemas.microsoft.com/office/drawing/2014/main" id="{90524725-E46F-4167-82F3-A557EB4A4950}"/>
                </a:ext>
              </a:extLst>
            </p:cNvPr>
            <p:cNvSpPr>
              <a:spLocks noChangeAspect="1" noEditPoints="1"/>
            </p:cNvSpPr>
            <p:nvPr/>
          </p:nvSpPr>
          <p:spPr bwMode="auto">
            <a:xfrm>
              <a:off x="6827518"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manager" title="Icon of three people with lines connecting them">
              <a:extLst>
                <a:ext uri="{FF2B5EF4-FFF2-40B4-BE49-F238E27FC236}">
                  <a16:creationId xmlns:a16="http://schemas.microsoft.com/office/drawing/2014/main" id="{6B3C95CA-E86D-4FDB-ABC5-8D1E7CECB5B9}"/>
                </a:ext>
              </a:extLst>
            </p:cNvPr>
            <p:cNvSpPr>
              <a:spLocks noChangeAspect="1" noEditPoints="1"/>
            </p:cNvSpPr>
            <p:nvPr/>
          </p:nvSpPr>
          <p:spPr bwMode="auto">
            <a:xfrm>
              <a:off x="8369525"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6" name="manager" title="Icon of three people with lines connecting them">
              <a:extLst>
                <a:ext uri="{FF2B5EF4-FFF2-40B4-BE49-F238E27FC236}">
                  <a16:creationId xmlns:a16="http://schemas.microsoft.com/office/drawing/2014/main" id="{746353D6-0F73-4C24-B13D-1CA0386B4521}"/>
                </a:ext>
              </a:extLst>
            </p:cNvPr>
            <p:cNvSpPr>
              <a:spLocks noChangeAspect="1" noEditPoints="1"/>
            </p:cNvSpPr>
            <p:nvPr/>
          </p:nvSpPr>
          <p:spPr bwMode="auto">
            <a:xfrm>
              <a:off x="7598521" y="4941442"/>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2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 name="Oval 18">
            <a:extLst>
              <a:ext uri="{FF2B5EF4-FFF2-40B4-BE49-F238E27FC236}">
                <a16:creationId xmlns:a16="http://schemas.microsoft.com/office/drawing/2014/main" id="{7E2A4255-FE0C-4BAC-94D9-09E1008C9BFE}"/>
              </a:ext>
            </a:extLst>
          </p:cNvPr>
          <p:cNvSpPr/>
          <p:nvPr/>
        </p:nvSpPr>
        <p:spPr bwMode="auto">
          <a:xfrm>
            <a:off x="266577" y="289050"/>
            <a:ext cx="283464" cy="28346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1</a:t>
            </a:r>
          </a:p>
        </p:txBody>
      </p:sp>
      <p:sp>
        <p:nvSpPr>
          <p:cNvPr id="20" name="Oval 19">
            <a:extLst>
              <a:ext uri="{FF2B5EF4-FFF2-40B4-BE49-F238E27FC236}">
                <a16:creationId xmlns:a16="http://schemas.microsoft.com/office/drawing/2014/main" id="{06124F55-3E07-4486-9B6B-15C45B23415A}"/>
              </a:ext>
            </a:extLst>
          </p:cNvPr>
          <p:cNvSpPr/>
          <p:nvPr/>
        </p:nvSpPr>
        <p:spPr bwMode="auto">
          <a:xfrm>
            <a:off x="641393" y="296555"/>
            <a:ext cx="268454" cy="268454"/>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mn-ea"/>
                <a:cs typeface="Segoe UI Semibold" panose="020B0702040204020203" pitchFamily="34" charset="0"/>
              </a:rPr>
              <a:t>2</a:t>
            </a:r>
          </a:p>
        </p:txBody>
      </p:sp>
      <p:sp>
        <p:nvSpPr>
          <p:cNvPr id="21" name="Oval 20">
            <a:extLst>
              <a:ext uri="{FF2B5EF4-FFF2-40B4-BE49-F238E27FC236}">
                <a16:creationId xmlns:a16="http://schemas.microsoft.com/office/drawing/2014/main" id="{773EE1E5-1F5B-44C4-93D7-F22B626E555F}"/>
              </a:ext>
            </a:extLst>
          </p:cNvPr>
          <p:cNvSpPr/>
          <p:nvPr/>
        </p:nvSpPr>
        <p:spPr bwMode="auto">
          <a:xfrm>
            <a:off x="1001198" y="262474"/>
            <a:ext cx="320040" cy="320040"/>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3</a:t>
            </a:r>
          </a:p>
        </p:txBody>
      </p:sp>
      <p:sp>
        <p:nvSpPr>
          <p:cNvPr id="87" name="manager" title="Icon of three people with lines connecting them">
            <a:extLst>
              <a:ext uri="{FF2B5EF4-FFF2-40B4-BE49-F238E27FC236}">
                <a16:creationId xmlns:a16="http://schemas.microsoft.com/office/drawing/2014/main" id="{40936FC7-2B68-44F3-8B82-45994F9708F0}"/>
              </a:ext>
            </a:extLst>
          </p:cNvPr>
          <p:cNvSpPr>
            <a:spLocks noChangeAspect="1" noEditPoints="1"/>
          </p:cNvSpPr>
          <p:nvPr/>
        </p:nvSpPr>
        <p:spPr bwMode="auto">
          <a:xfrm flipH="1">
            <a:off x="6260964" y="2492467"/>
            <a:ext cx="556365" cy="56078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solidFill>
            <a:schemeClr val="bg1"/>
          </a:solidFill>
          <a:ln w="15875"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cxnSp>
        <p:nvCxnSpPr>
          <p:cNvPr id="9" name="Straight Connector 8">
            <a:extLst>
              <a:ext uri="{FF2B5EF4-FFF2-40B4-BE49-F238E27FC236}">
                <a16:creationId xmlns:a16="http://schemas.microsoft.com/office/drawing/2014/main" id="{601F47CA-CADD-422D-84C7-02389D4EF091}"/>
              </a:ext>
            </a:extLst>
          </p:cNvPr>
          <p:cNvCxnSpPr/>
          <p:nvPr/>
        </p:nvCxnSpPr>
        <p:spPr>
          <a:xfrm>
            <a:off x="5809837" y="3325091"/>
            <a:ext cx="499786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F58032-516E-4363-A563-EABF03CE21A0}"/>
              </a:ext>
            </a:extLst>
          </p:cNvPr>
          <p:cNvCxnSpPr>
            <a:cxnSpLocks/>
          </p:cNvCxnSpPr>
          <p:nvPr/>
        </p:nvCxnSpPr>
        <p:spPr>
          <a:xfrm>
            <a:off x="5099792" y="4433455"/>
            <a:ext cx="559361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3B8C54-FFC8-44A9-9880-324BCE64CB76}"/>
              </a:ext>
            </a:extLst>
          </p:cNvPr>
          <p:cNvCxnSpPr>
            <a:cxnSpLocks/>
            <a:stCxn id="13" idx="2"/>
          </p:cNvCxnSpPr>
          <p:nvPr/>
        </p:nvCxnSpPr>
        <p:spPr>
          <a:xfrm>
            <a:off x="11549126" y="2598177"/>
            <a:ext cx="0" cy="2917431"/>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299122F-6466-4059-A6CC-AF7E614D3CC8}"/>
              </a:ext>
            </a:extLst>
          </p:cNvPr>
          <p:cNvSpPr txBox="1"/>
          <p:nvPr/>
        </p:nvSpPr>
        <p:spPr>
          <a:xfrm>
            <a:off x="10802975" y="1153158"/>
            <a:ext cx="1498595" cy="911019"/>
          </a:xfrm>
          <a:prstGeom prst="rect">
            <a:avLst/>
          </a:prstGeom>
          <a:noFill/>
        </p:spPr>
        <p:txBody>
          <a:bodyPr wrap="square" lIns="182880" tIns="146304" rIns="182880" bIns="146304"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per user cost</a:t>
            </a:r>
            <a:endPar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B5598E49-5C14-44FB-8E26-9BC08CB5BA83}"/>
              </a:ext>
            </a:extLst>
          </p:cNvPr>
          <p:cNvSpPr txBox="1"/>
          <p:nvPr/>
        </p:nvSpPr>
        <p:spPr>
          <a:xfrm>
            <a:off x="11256257" y="1859513"/>
            <a:ext cx="585738"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t>
            </a:r>
          </a:p>
        </p:txBody>
      </p:sp>
      <p:sp>
        <p:nvSpPr>
          <p:cNvPr id="32" name="TextBox 31">
            <a:extLst>
              <a:ext uri="{FF2B5EF4-FFF2-40B4-BE49-F238E27FC236}">
                <a16:creationId xmlns:a16="http://schemas.microsoft.com/office/drawing/2014/main" id="{23CA2CDA-1E49-40FF-9852-CFDECD131AFC}"/>
              </a:ext>
            </a:extLst>
          </p:cNvPr>
          <p:cNvSpPr txBox="1"/>
          <p:nvPr/>
        </p:nvSpPr>
        <p:spPr>
          <a:xfrm>
            <a:off x="11315869" y="5515608"/>
            <a:ext cx="534283"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t>
            </a:r>
          </a:p>
        </p:txBody>
      </p:sp>
    </p:spTree>
    <p:extLst>
      <p:ext uri="{BB962C8B-B14F-4D97-AF65-F5344CB8AC3E}">
        <p14:creationId xmlns:p14="http://schemas.microsoft.com/office/powerpoint/2010/main" val="2580560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0C5AEA10-65AF-4637-9743-9D5C9F101296}"/>
              </a:ext>
            </a:extLst>
          </p:cNvPr>
          <p:cNvSpPr>
            <a:spLocks noGrp="1"/>
          </p:cNvSpPr>
          <p:nvPr>
            <p:ph type="title"/>
          </p:nvPr>
        </p:nvSpPr>
        <p:spPr>
          <a:xfrm>
            <a:off x="838200" y="53266"/>
            <a:ext cx="10515600" cy="693212"/>
          </a:xfrm>
        </p:spPr>
        <p:txBody>
          <a:bodyPr>
            <a:normAutofit fontScale="90000"/>
          </a:bodyPr>
          <a:lstStyle/>
          <a:p>
            <a:r>
              <a:rPr lang="en-US" b="0" dirty="0">
                <a:gradFill>
                  <a:gsLst>
                    <a:gs pos="100000">
                      <a:schemeClr val="tx1"/>
                    </a:gs>
                    <a:gs pos="0">
                      <a:schemeClr val="tx1"/>
                    </a:gs>
                  </a:gsLst>
                  <a:lin ang="5400000" scaled="0"/>
                </a:gradFill>
                <a:latin typeface="Segoe UI Light" panose="020B0502040204020203" pitchFamily="34" charset="0"/>
                <a:cs typeface="Segoe UI Light" panose="020B0502040204020203" pitchFamily="34" charset="0"/>
              </a:rPr>
              <a:t>Customer momentum: Power </a:t>
            </a:r>
            <a:r>
              <a:rPr lang="en-US" dirty="0">
                <a:gradFill>
                  <a:gsLst>
                    <a:gs pos="100000">
                      <a:schemeClr val="tx1"/>
                    </a:gs>
                    <a:gs pos="0">
                      <a:schemeClr val="tx1"/>
                    </a:gs>
                  </a:gsLst>
                  <a:lin ang="5400000" scaled="0"/>
                </a:gradFill>
                <a:latin typeface="Segoe UI Light" panose="020B0502040204020203" pitchFamily="34" charset="0"/>
                <a:cs typeface="Segoe UI Light" panose="020B0502040204020203" pitchFamily="34" charset="0"/>
              </a:rPr>
              <a:t>BI</a:t>
            </a:r>
          </a:p>
        </p:txBody>
      </p:sp>
      <p:grpSp>
        <p:nvGrpSpPr>
          <p:cNvPr id="1030" name="Group 1029">
            <a:extLst>
              <a:ext uri="{FF2B5EF4-FFF2-40B4-BE49-F238E27FC236}">
                <a16:creationId xmlns:a16="http://schemas.microsoft.com/office/drawing/2014/main" id="{B7EC59F6-0188-4637-9AAD-CDC81DD37766}"/>
              </a:ext>
            </a:extLst>
          </p:cNvPr>
          <p:cNvGrpSpPr/>
          <p:nvPr/>
        </p:nvGrpSpPr>
        <p:grpSpPr>
          <a:xfrm>
            <a:off x="2903787" y="4369311"/>
            <a:ext cx="8722117" cy="641889"/>
            <a:chOff x="2902881" y="4369576"/>
            <a:chExt cx="8724592" cy="642071"/>
          </a:xfrm>
        </p:grpSpPr>
        <p:pic>
          <p:nvPicPr>
            <p:cNvPr id="14" name="Picture 40" descr="https://upload.wikimedia.org/wikipedia/en/1/17/Tangerine_Bank_Logo.png">
              <a:hlinkClick r:id="rId3"/>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902881" y="4539347"/>
              <a:ext cx="1330271" cy="30252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21163" y="4529915"/>
              <a:ext cx="877542" cy="321393"/>
            </a:xfrm>
            <a:prstGeom prst="rect">
              <a:avLst/>
            </a:prstGeom>
          </p:spPr>
        </p:pic>
        <p:pic>
          <p:nvPicPr>
            <p:cNvPr id="77" name="Picture 76"/>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8058728" y="4369576"/>
              <a:ext cx="1707331" cy="642071"/>
            </a:xfrm>
            <a:prstGeom prst="rect">
              <a:avLst/>
            </a:prstGeom>
          </p:spPr>
        </p:pic>
        <p:pic>
          <p:nvPicPr>
            <p:cNvPr id="78" name="Picture 7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54069" y="4446686"/>
              <a:ext cx="1473404" cy="487850"/>
            </a:xfrm>
            <a:prstGeom prst="rect">
              <a:avLst/>
            </a:prstGeom>
          </p:spPr>
        </p:pic>
        <p:pic>
          <p:nvPicPr>
            <p:cNvPr id="85" name="Picture 8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86716" y="4440852"/>
              <a:ext cx="1784001" cy="499519"/>
            </a:xfrm>
            <a:prstGeom prst="rect">
              <a:avLst/>
            </a:prstGeom>
          </p:spPr>
        </p:pic>
      </p:grpSp>
      <p:grpSp>
        <p:nvGrpSpPr>
          <p:cNvPr id="1027" name="Group 1026">
            <a:extLst>
              <a:ext uri="{FF2B5EF4-FFF2-40B4-BE49-F238E27FC236}">
                <a16:creationId xmlns:a16="http://schemas.microsoft.com/office/drawing/2014/main" id="{2128D47B-D3C3-45D6-A047-8B6C9296F6EC}"/>
              </a:ext>
            </a:extLst>
          </p:cNvPr>
          <p:cNvGrpSpPr/>
          <p:nvPr/>
        </p:nvGrpSpPr>
        <p:grpSpPr>
          <a:xfrm>
            <a:off x="2903789" y="2665873"/>
            <a:ext cx="6668415" cy="765919"/>
            <a:chOff x="2902881" y="2665655"/>
            <a:chExt cx="6670307" cy="766135"/>
          </a:xfrm>
        </p:grpSpPr>
        <p:pic>
          <p:nvPicPr>
            <p:cNvPr id="12" name="Picture 36" descr="http://pnptc.s3.amazonaws.com/wp-content/uploads/2015/08/Carnegie-Mellon.png">
              <a:hlinkClick r:id="rId9"/>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902881" y="2813888"/>
              <a:ext cx="724401" cy="46966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p:cNvPicPr>
              <a:picLocks noChangeAspect="1"/>
            </p:cNvPicPr>
            <p:nvPr/>
          </p:nvPicPr>
          <p:blipFill rotWithShape="1">
            <a:blip r:embed="rId11" cstate="print">
              <a:extLst>
                <a:ext uri="{28A0092B-C50C-407E-A947-70E740481C1C}">
                  <a14:useLocalDpi xmlns:a14="http://schemas.microsoft.com/office/drawing/2010/main"/>
                </a:ext>
              </a:extLst>
            </a:blip>
            <a:srcRect l="21448" r="20976"/>
            <a:stretch/>
          </p:blipFill>
          <p:spPr>
            <a:xfrm>
              <a:off x="7632872" y="2665655"/>
              <a:ext cx="441105" cy="766135"/>
            </a:xfrm>
            <a:prstGeom prst="rect">
              <a:avLst/>
            </a:prstGeom>
          </p:spPr>
        </p:pic>
        <p:pic>
          <p:nvPicPr>
            <p:cNvPr id="82" name="Picture 8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627177" y="2893517"/>
              <a:ext cx="946011" cy="310410"/>
            </a:xfrm>
            <a:prstGeom prst="rect">
              <a:avLst/>
            </a:prstGeom>
          </p:spPr>
        </p:pic>
        <p:pic>
          <p:nvPicPr>
            <p:cNvPr id="1026" name="Picture 2" descr="Image result for KC logo png">
              <a:extLst>
                <a:ext uri="{FF2B5EF4-FFF2-40B4-BE49-F238E27FC236}">
                  <a16:creationId xmlns:a16="http://schemas.microsoft.com/office/drawing/2014/main" id="{D502ED09-343D-4D40-95B2-32EB473F86E4}"/>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385" t="3105" r="4998" b="5605"/>
            <a:stretch/>
          </p:blipFill>
          <p:spPr bwMode="auto">
            <a:xfrm>
              <a:off x="4180482" y="2714462"/>
              <a:ext cx="711777" cy="6685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awrence township logo png">
              <a:extLst>
                <a:ext uri="{FF2B5EF4-FFF2-40B4-BE49-F238E27FC236}">
                  <a16:creationId xmlns:a16="http://schemas.microsoft.com/office/drawing/2014/main" id="{F8B14EBB-8CE1-423E-9593-968C4CFEEA4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45459" y="2730959"/>
              <a:ext cx="1634213" cy="6355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4" name="Group 1023">
            <a:extLst>
              <a:ext uri="{FF2B5EF4-FFF2-40B4-BE49-F238E27FC236}">
                <a16:creationId xmlns:a16="http://schemas.microsoft.com/office/drawing/2014/main" id="{B337AE08-0CC9-4EF7-B39D-1A036E869C13}"/>
              </a:ext>
            </a:extLst>
          </p:cNvPr>
          <p:cNvGrpSpPr/>
          <p:nvPr/>
        </p:nvGrpSpPr>
        <p:grpSpPr>
          <a:xfrm>
            <a:off x="2903789" y="1047161"/>
            <a:ext cx="8622508" cy="534827"/>
            <a:chOff x="2902881" y="1046485"/>
            <a:chExt cx="8624955" cy="534978"/>
          </a:xfrm>
        </p:grpSpPr>
        <p:pic>
          <p:nvPicPr>
            <p:cNvPr id="9" name="Picture 70" descr="http://restaurantleadership.com/wp-content/uploads/2015/10/ziosk_fstec15.jpg">
              <a:hlinkClick r:id="rId15"/>
            </p:cNvPr>
            <p:cNvPicPr>
              <a:picLocks noChangeAspect="1" noChangeArrowheads="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855811" y="1189759"/>
              <a:ext cx="672025" cy="2484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17" cstate="print">
              <a:extLst>
                <a:ext uri="{BEBA8EAE-BF5A-486C-A8C5-ECC9F3942E4B}">
                  <a14:imgProps xmlns:a14="http://schemas.microsoft.com/office/drawing/2010/main">
                    <a14:imgLayer r:embed="rId18">
                      <a14:imgEffect>
                        <a14:backgroundRemoval t="0" b="100000" l="0" r="100000">
                          <a14:foregroundMark x1="46326" y1="58794" x2="46326" y2="58794"/>
                          <a14:foregroundMark x1="59744" y1="55779" x2="59744" y2="55779"/>
                          <a14:foregroundMark x1="56869" y1="74874" x2="56869" y2="74874"/>
                        </a14:backgroundRemoval>
                      </a14:imgEffect>
                    </a14:imgLayer>
                  </a14:imgProps>
                </a:ext>
                <a:ext uri="{28A0092B-C50C-407E-A947-70E740481C1C}">
                  <a14:useLocalDpi xmlns:a14="http://schemas.microsoft.com/office/drawing/2010/main"/>
                </a:ext>
              </a:extLst>
            </a:blip>
            <a:stretch>
              <a:fillRect/>
            </a:stretch>
          </p:blipFill>
          <p:spPr>
            <a:xfrm>
              <a:off x="3983472" y="1046485"/>
              <a:ext cx="841446" cy="534978"/>
            </a:xfrm>
            <a:prstGeom prst="rect">
              <a:avLst/>
            </a:prstGeom>
          </p:spPr>
        </p:pic>
        <p:pic>
          <p:nvPicPr>
            <p:cNvPr id="63" name="Picture 62"/>
            <p:cNvPicPr>
              <a:picLocks noChangeAspect="1"/>
            </p:cNvPicPr>
            <p:nvPr/>
          </p:nvPicPr>
          <p:blipFill>
            <a:blip r:embed="rId19" cstate="print">
              <a:clrChange>
                <a:clrFrom>
                  <a:srgbClr val="FFFFFF"/>
                </a:clrFrom>
                <a:clrTo>
                  <a:srgbClr val="FFFFFF">
                    <a:alpha val="0"/>
                  </a:srgbClr>
                </a:clrTo>
              </a:clrChange>
              <a:extLst>
                <a:ext uri="{BEBA8EAE-BF5A-486C-A8C5-ECC9F3942E4B}">
                  <a14:imgProps xmlns:a14="http://schemas.microsoft.com/office/drawing/2010/main">
                    <a14:imgLayer r:embed="rId20">
                      <a14:imgEffect>
                        <a14:brightnessContrast bright="4000"/>
                      </a14:imgEffect>
                    </a14:imgLayer>
                  </a14:imgProps>
                </a:ext>
                <a:ext uri="{28A0092B-C50C-407E-A947-70E740481C1C}">
                  <a14:useLocalDpi xmlns:a14="http://schemas.microsoft.com/office/drawing/2010/main"/>
                </a:ext>
              </a:extLst>
            </a:blip>
            <a:stretch>
              <a:fillRect/>
            </a:stretch>
          </p:blipFill>
          <p:spPr>
            <a:xfrm>
              <a:off x="2902881" y="1134252"/>
              <a:ext cx="744237" cy="359444"/>
            </a:xfrm>
            <a:prstGeom prst="rect">
              <a:avLst/>
            </a:prstGeom>
          </p:spPr>
        </p:pic>
        <p:pic>
          <p:nvPicPr>
            <p:cNvPr id="64" name="Picture 63"/>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154095" y="1159413"/>
              <a:ext cx="949105" cy="309123"/>
            </a:xfrm>
            <a:prstGeom prst="rect">
              <a:avLst/>
            </a:prstGeom>
          </p:spPr>
        </p:pic>
        <p:pic>
          <p:nvPicPr>
            <p:cNvPr id="80" name="Picture 7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432376" y="1170336"/>
              <a:ext cx="994959" cy="287277"/>
            </a:xfrm>
            <a:prstGeom prst="rect">
              <a:avLst/>
            </a:prstGeom>
          </p:spPr>
        </p:pic>
        <p:pic>
          <p:nvPicPr>
            <p:cNvPr id="84" name="Picture 83"/>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9281942" y="1113302"/>
              <a:ext cx="993107" cy="401344"/>
            </a:xfrm>
            <a:prstGeom prst="rect">
              <a:avLst/>
            </a:prstGeom>
          </p:spPr>
        </p:pic>
        <p:pic>
          <p:nvPicPr>
            <p:cNvPr id="97" name="Picture 96">
              <a:extLst>
                <a:ext uri="{FF2B5EF4-FFF2-40B4-BE49-F238E27FC236}">
                  <a16:creationId xmlns:a16="http://schemas.microsoft.com/office/drawing/2014/main" id="{CF5F0077-41B1-401A-B1BA-1B4FB03A132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076437" y="1110960"/>
              <a:ext cx="610083" cy="406028"/>
            </a:xfrm>
            <a:prstGeom prst="rect">
              <a:avLst/>
            </a:prstGeom>
          </p:spPr>
        </p:pic>
      </p:grpSp>
      <p:grpSp>
        <p:nvGrpSpPr>
          <p:cNvPr id="1025" name="Group 1024">
            <a:extLst>
              <a:ext uri="{FF2B5EF4-FFF2-40B4-BE49-F238E27FC236}">
                <a16:creationId xmlns:a16="http://schemas.microsoft.com/office/drawing/2014/main" id="{01D4F512-44C2-4201-BE13-A15AF366A7BF}"/>
              </a:ext>
            </a:extLst>
          </p:cNvPr>
          <p:cNvGrpSpPr/>
          <p:nvPr/>
        </p:nvGrpSpPr>
        <p:grpSpPr>
          <a:xfrm>
            <a:off x="2903789" y="1801353"/>
            <a:ext cx="8703016" cy="739317"/>
            <a:chOff x="2902881" y="1800890"/>
            <a:chExt cx="8705485" cy="739527"/>
          </a:xfrm>
        </p:grpSpPr>
        <p:pic>
          <p:nvPicPr>
            <p:cNvPr id="10" name="Picture 9">
              <a:hlinkClick r:id="rId25"/>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3585578" y="2053696"/>
              <a:ext cx="887388" cy="233915"/>
            </a:xfrm>
            <a:prstGeom prst="rect">
              <a:avLst/>
            </a:prstGeom>
          </p:spPr>
        </p:pic>
        <p:pic>
          <p:nvPicPr>
            <p:cNvPr id="25" name="Picture 16" descr="Image result for rollyroyce logo png"/>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2902881" y="1800890"/>
              <a:ext cx="400920" cy="73952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p:cNvPicPr>
              <a:picLocks noChangeAspect="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42343" y="2044686"/>
              <a:ext cx="1299755" cy="251935"/>
            </a:xfrm>
            <a:prstGeom prst="rect">
              <a:avLst/>
            </a:prstGeom>
          </p:spPr>
        </p:pic>
        <p:pic>
          <p:nvPicPr>
            <p:cNvPr id="67" name="Picture 66"/>
            <p:cNvPicPr>
              <a:picLocks noChangeAspect="1"/>
            </p:cNvPicPr>
            <p:nvPr/>
          </p:nvPicPr>
          <p:blipFill rotWithShape="1">
            <a:blip r:embed="rId29" cstate="print">
              <a:clrChange>
                <a:clrFrom>
                  <a:srgbClr val="FFFFFF"/>
                </a:clrFrom>
                <a:clrTo>
                  <a:srgbClr val="FFFFFF">
                    <a:alpha val="0"/>
                  </a:srgbClr>
                </a:clrTo>
              </a:clrChange>
              <a:extLst>
                <a:ext uri="{28A0092B-C50C-407E-A947-70E740481C1C}">
                  <a14:useLocalDpi xmlns:a14="http://schemas.microsoft.com/office/drawing/2010/main"/>
                </a:ext>
              </a:extLst>
            </a:blip>
            <a:srcRect l="8215" r="7325"/>
            <a:stretch/>
          </p:blipFill>
          <p:spPr>
            <a:xfrm>
              <a:off x="7612117" y="1923800"/>
              <a:ext cx="1317876" cy="493706"/>
            </a:xfrm>
            <a:prstGeom prst="rect">
              <a:avLst/>
            </a:prstGeom>
          </p:spPr>
        </p:pic>
        <p:pic>
          <p:nvPicPr>
            <p:cNvPr id="68" name="Picture 67"/>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300011" y="1923687"/>
              <a:ext cx="1075602" cy="493932"/>
            </a:xfrm>
            <a:prstGeom prst="rect">
              <a:avLst/>
            </a:prstGeom>
          </p:spPr>
        </p:pic>
        <p:pic>
          <p:nvPicPr>
            <p:cNvPr id="69" name="Picture 68"/>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10745633" y="1988670"/>
              <a:ext cx="862733" cy="363967"/>
            </a:xfrm>
            <a:prstGeom prst="rect">
              <a:avLst/>
            </a:prstGeom>
          </p:spPr>
        </p:pic>
        <p:pic>
          <p:nvPicPr>
            <p:cNvPr id="98" name="Picture 97">
              <a:extLst>
                <a:ext uri="{FF2B5EF4-FFF2-40B4-BE49-F238E27FC236}">
                  <a16:creationId xmlns:a16="http://schemas.microsoft.com/office/drawing/2014/main" id="{8B2DFBBF-1B1A-4A64-A637-B37A35ED4ABA}"/>
                </a:ext>
              </a:extLst>
            </p:cNvPr>
            <p:cNvPicPr>
              <a:picLocks noChangeAspect="1"/>
            </p:cNvPicPr>
            <p:nvPr/>
          </p:nvPicPr>
          <p:blipFill>
            <a:blip r:embed="rId32"/>
            <a:stretch>
              <a:fillRect/>
            </a:stretch>
          </p:blipFill>
          <p:spPr>
            <a:xfrm>
              <a:off x="4684937" y="1944935"/>
              <a:ext cx="1045435" cy="451437"/>
            </a:xfrm>
            <a:prstGeom prst="rect">
              <a:avLst/>
            </a:prstGeom>
          </p:spPr>
        </p:pic>
      </p:grpSp>
      <p:grpSp>
        <p:nvGrpSpPr>
          <p:cNvPr id="1032" name="Group 1031">
            <a:extLst>
              <a:ext uri="{FF2B5EF4-FFF2-40B4-BE49-F238E27FC236}">
                <a16:creationId xmlns:a16="http://schemas.microsoft.com/office/drawing/2014/main" id="{79F77190-910F-4A46-A7DC-887F82C69A1D}"/>
              </a:ext>
            </a:extLst>
          </p:cNvPr>
          <p:cNvGrpSpPr/>
          <p:nvPr/>
        </p:nvGrpSpPr>
        <p:grpSpPr>
          <a:xfrm>
            <a:off x="2903786" y="6033728"/>
            <a:ext cx="8757164" cy="584003"/>
            <a:chOff x="2902881" y="6034466"/>
            <a:chExt cx="8759648" cy="584168"/>
          </a:xfrm>
        </p:grpSpPr>
        <p:pic>
          <p:nvPicPr>
            <p:cNvPr id="26" name="Picture 25">
              <a:hlinkClick r:id="rId33"/>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7052622" y="6158671"/>
              <a:ext cx="1189019" cy="335758"/>
            </a:xfrm>
            <a:prstGeom prst="rect">
              <a:avLst/>
            </a:prstGeom>
          </p:spPr>
        </p:pic>
        <p:pic>
          <p:nvPicPr>
            <p:cNvPr id="113" name="Picture 8" descr="Image result for Bit titan logo png">
              <a:extLst>
                <a:ext uri="{FF2B5EF4-FFF2-40B4-BE49-F238E27FC236}">
                  <a16:creationId xmlns:a16="http://schemas.microsoft.com/office/drawing/2014/main" id="{ADF47BD4-659F-412B-9975-B14672F42D38}"/>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902881" y="6034466"/>
              <a:ext cx="1454554" cy="584168"/>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a:extLst>
                <a:ext uri="{FF2B5EF4-FFF2-40B4-BE49-F238E27FC236}">
                  <a16:creationId xmlns:a16="http://schemas.microsoft.com/office/drawing/2014/main" id="{2A698267-4341-4A77-882B-8A042C837C5B}"/>
                </a:ext>
              </a:extLst>
            </p:cNvPr>
            <p:cNvPicPr>
              <a:picLocks noChangeAspect="1"/>
            </p:cNvPicPr>
            <p:nvPr/>
          </p:nvPicPr>
          <p:blipFill>
            <a:blip r:embed="rId36"/>
            <a:stretch>
              <a:fillRect/>
            </a:stretch>
          </p:blipFill>
          <p:spPr>
            <a:xfrm>
              <a:off x="5961770" y="6067394"/>
              <a:ext cx="522767" cy="518312"/>
            </a:xfrm>
            <a:prstGeom prst="rect">
              <a:avLst/>
            </a:prstGeom>
          </p:spPr>
        </p:pic>
        <p:pic>
          <p:nvPicPr>
            <p:cNvPr id="115" name="Picture Placeholder 4">
              <a:extLst>
                <a:ext uri="{FF2B5EF4-FFF2-40B4-BE49-F238E27FC236}">
                  <a16:creationId xmlns:a16="http://schemas.microsoft.com/office/drawing/2014/main" id="{F853D3D3-3086-402A-AF9C-49AAC3AFA2F3}"/>
                </a:ext>
              </a:extLst>
            </p:cNvPr>
            <p:cNvPicPr>
              <a:picLocks noChangeAspect="1"/>
            </p:cNvPicPr>
            <p:nvPr/>
          </p:nvPicPr>
          <p:blipFill rotWithShape="1">
            <a:blip r:embed="rId37" cstate="print">
              <a:extLst>
                <a:ext uri="{28A0092B-C50C-407E-A947-70E740481C1C}">
                  <a14:useLocalDpi xmlns:a14="http://schemas.microsoft.com/office/drawing/2010/main" val="0"/>
                </a:ext>
              </a:extLst>
            </a:blip>
            <a:srcRect t="21492" b="21492"/>
            <a:stretch/>
          </p:blipFill>
          <p:spPr>
            <a:xfrm>
              <a:off x="8809726" y="6150526"/>
              <a:ext cx="997800" cy="352048"/>
            </a:xfrm>
            <a:prstGeom prst="rect">
              <a:avLst/>
            </a:prstGeom>
          </p:spPr>
        </p:pic>
        <p:pic>
          <p:nvPicPr>
            <p:cNvPr id="116" name="Picture Placeholder 1">
              <a:extLst>
                <a:ext uri="{FF2B5EF4-FFF2-40B4-BE49-F238E27FC236}">
                  <a16:creationId xmlns:a16="http://schemas.microsoft.com/office/drawing/2014/main" id="{850BF78B-E261-4A4F-8882-628505209EB6}"/>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0375613" y="6208639"/>
              <a:ext cx="1286916" cy="235822"/>
            </a:xfrm>
            <a:prstGeom prst="rect">
              <a:avLst/>
            </a:prstGeom>
          </p:spPr>
        </p:pic>
        <p:pic>
          <p:nvPicPr>
            <p:cNvPr id="106" name="Picture Placeholder 24">
              <a:extLst>
                <a:ext uri="{FF2B5EF4-FFF2-40B4-BE49-F238E27FC236}">
                  <a16:creationId xmlns:a16="http://schemas.microsoft.com/office/drawing/2014/main" id="{CF388C49-710D-4733-82DC-8316E2B70E67}"/>
                </a:ext>
              </a:extLst>
            </p:cNvPr>
            <p:cNvPicPr>
              <a:picLocks noChangeAspect="1"/>
            </p:cNvPicPr>
            <p:nvPr/>
          </p:nvPicPr>
          <p:blipFill>
            <a:blip r:embed="rId39"/>
            <a:srcRect l="1588" r="1588"/>
            <a:stretch>
              <a:fillRect/>
            </a:stretch>
          </p:blipFill>
          <p:spPr>
            <a:xfrm>
              <a:off x="4925520" y="6082924"/>
              <a:ext cx="468165" cy="487252"/>
            </a:xfrm>
            <a:prstGeom prst="rect">
              <a:avLst/>
            </a:prstGeom>
            <a:ln>
              <a:noFill/>
            </a:ln>
          </p:spPr>
        </p:pic>
      </p:grpSp>
      <p:grpSp>
        <p:nvGrpSpPr>
          <p:cNvPr id="1031" name="Group 1030">
            <a:extLst>
              <a:ext uri="{FF2B5EF4-FFF2-40B4-BE49-F238E27FC236}">
                <a16:creationId xmlns:a16="http://schemas.microsoft.com/office/drawing/2014/main" id="{1C7470CA-BAD2-4D03-B7AB-C0470A863FDA}"/>
              </a:ext>
            </a:extLst>
          </p:cNvPr>
          <p:cNvGrpSpPr/>
          <p:nvPr/>
        </p:nvGrpSpPr>
        <p:grpSpPr>
          <a:xfrm>
            <a:off x="2903787" y="5261015"/>
            <a:ext cx="8657126" cy="518165"/>
            <a:chOff x="2902881" y="5261534"/>
            <a:chExt cx="8659582" cy="518312"/>
          </a:xfrm>
        </p:grpSpPr>
        <p:pic>
          <p:nvPicPr>
            <p:cNvPr id="72" name="Picture 71"/>
            <p:cNvPicPr>
              <a:picLocks noChangeAspect="1"/>
            </p:cNvPicPr>
            <p:nvPr/>
          </p:nvPicPr>
          <p:blipFill rotWithShape="1">
            <a:blip r:embed="rId40" cstate="print">
              <a:extLst>
                <a:ext uri="{28A0092B-C50C-407E-A947-70E740481C1C}">
                  <a14:useLocalDpi xmlns:a14="http://schemas.microsoft.com/office/drawing/2010/main"/>
                </a:ext>
              </a:extLst>
            </a:blip>
            <a:srcRect l="10139" r="9583"/>
            <a:stretch/>
          </p:blipFill>
          <p:spPr>
            <a:xfrm>
              <a:off x="7081018" y="5354068"/>
              <a:ext cx="1065587" cy="333244"/>
            </a:xfrm>
            <a:prstGeom prst="rect">
              <a:avLst/>
            </a:prstGeom>
          </p:spPr>
        </p:pic>
        <p:pic>
          <p:nvPicPr>
            <p:cNvPr id="74" name="Picture 73"/>
            <p:cNvPicPr>
              <a:picLocks noChangeAspect="1"/>
            </p:cNvPicPr>
            <p:nvPr/>
          </p:nvPicPr>
          <p:blipFill rotWithShape="1">
            <a:blip r:embed="rId41" cstate="print">
              <a:clrChange>
                <a:clrFrom>
                  <a:srgbClr val="FFFFFF"/>
                </a:clrFrom>
                <a:clrTo>
                  <a:srgbClr val="FFFFFF">
                    <a:alpha val="0"/>
                  </a:srgbClr>
                </a:clrTo>
              </a:clrChange>
              <a:extLst>
                <a:ext uri="{28A0092B-C50C-407E-A947-70E740481C1C}">
                  <a14:useLocalDpi xmlns:a14="http://schemas.microsoft.com/office/drawing/2010/main"/>
                </a:ext>
              </a:extLst>
            </a:blip>
            <a:srcRect l="4742" r="3800"/>
            <a:stretch/>
          </p:blipFill>
          <p:spPr>
            <a:xfrm>
              <a:off x="8612217" y="5261534"/>
              <a:ext cx="1307286" cy="518312"/>
            </a:xfrm>
            <a:prstGeom prst="rect">
              <a:avLst/>
            </a:prstGeom>
          </p:spPr>
        </p:pic>
        <p:pic>
          <p:nvPicPr>
            <p:cNvPr id="76" name="Picture 75"/>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2902881" y="5329353"/>
              <a:ext cx="1432485" cy="382674"/>
            </a:xfrm>
            <a:prstGeom prst="rect">
              <a:avLst/>
            </a:prstGeom>
          </p:spPr>
        </p:pic>
        <p:pic>
          <p:nvPicPr>
            <p:cNvPr id="79" name="Picture 78"/>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4800978" y="5351699"/>
              <a:ext cx="869583" cy="337982"/>
            </a:xfrm>
            <a:prstGeom prst="rect">
              <a:avLst/>
            </a:prstGeom>
          </p:spPr>
        </p:pic>
        <p:pic>
          <p:nvPicPr>
            <p:cNvPr id="117" name="Picture 116">
              <a:extLst>
                <a:ext uri="{FF2B5EF4-FFF2-40B4-BE49-F238E27FC236}">
                  <a16:creationId xmlns:a16="http://schemas.microsoft.com/office/drawing/2014/main" id="{84FA1F83-1A2C-4057-95F8-66D2EB96B269}"/>
                </a:ext>
              </a:extLst>
            </p:cNvPr>
            <p:cNvPicPr>
              <a:picLocks noChangeAspect="1"/>
            </p:cNvPicPr>
            <p:nvPr/>
          </p:nvPicPr>
          <p:blipFill>
            <a:blip r:embed="rId44"/>
            <a:stretch>
              <a:fillRect/>
            </a:stretch>
          </p:blipFill>
          <p:spPr>
            <a:xfrm>
              <a:off x="10385115" y="5311668"/>
              <a:ext cx="1177348" cy="418044"/>
            </a:xfrm>
            <a:prstGeom prst="rect">
              <a:avLst/>
            </a:prstGeom>
          </p:spPr>
        </p:pic>
        <p:pic>
          <p:nvPicPr>
            <p:cNvPr id="11" name="Picture 10">
              <a:extLst>
                <a:ext uri="{FF2B5EF4-FFF2-40B4-BE49-F238E27FC236}">
                  <a16:creationId xmlns:a16="http://schemas.microsoft.com/office/drawing/2014/main" id="{E14BE892-F5D8-4832-98D1-DF9F1FFC6AAC}"/>
                </a:ext>
              </a:extLst>
            </p:cNvPr>
            <p:cNvPicPr>
              <a:picLocks noChangeAspect="1"/>
            </p:cNvPicPr>
            <p:nvPr/>
          </p:nvPicPr>
          <p:blipFill>
            <a:blip r:embed="rId45"/>
            <a:stretch>
              <a:fillRect/>
            </a:stretch>
          </p:blipFill>
          <p:spPr>
            <a:xfrm>
              <a:off x="6136173" y="5350780"/>
              <a:ext cx="479233" cy="339820"/>
            </a:xfrm>
            <a:prstGeom prst="rect">
              <a:avLst/>
            </a:prstGeom>
          </p:spPr>
        </p:pic>
      </p:grpSp>
      <p:grpSp>
        <p:nvGrpSpPr>
          <p:cNvPr id="1029" name="Group 1028">
            <a:extLst>
              <a:ext uri="{FF2B5EF4-FFF2-40B4-BE49-F238E27FC236}">
                <a16:creationId xmlns:a16="http://schemas.microsoft.com/office/drawing/2014/main" id="{C2EFA19F-0EBF-4D4A-977C-30BC29E3A021}"/>
              </a:ext>
            </a:extLst>
          </p:cNvPr>
          <p:cNvGrpSpPr/>
          <p:nvPr/>
        </p:nvGrpSpPr>
        <p:grpSpPr>
          <a:xfrm>
            <a:off x="2903788" y="3453037"/>
            <a:ext cx="8983009" cy="877724"/>
            <a:chOff x="2902881" y="3453043"/>
            <a:chExt cx="8985558" cy="877973"/>
          </a:xfrm>
        </p:grpSpPr>
        <p:pic>
          <p:nvPicPr>
            <p:cNvPr id="13" name="Picture 8" descr="http://www.swedishlifesciences.se/sites/default/files/company_profiles/608/logo/aerocrine_ab-logo_high.jpg">
              <a:hlinkClick r:id="rId46"/>
            </p:cNvPr>
            <p:cNvPicPr>
              <a:picLocks noChangeAspect="1" noChangeArrowheads="1"/>
            </p:cNvPicPr>
            <p:nvPr/>
          </p:nvPicPr>
          <p:blipFill>
            <a:blip r:embed="rId4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442792" y="3747063"/>
              <a:ext cx="1100988" cy="17714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Image result for beth israil deaconess png"/>
            <p:cNvPicPr>
              <a:picLocks noChangeAspect="1" noChangeArrowheads="1"/>
            </p:cNvPicPr>
            <p:nvPr/>
          </p:nvPicPr>
          <p:blipFill>
            <a:blip r:embed="rId48" cstate="print">
              <a:extLst>
                <a:ext uri="{28A0092B-C50C-407E-A947-70E740481C1C}">
                  <a14:useLocalDpi xmlns:a14="http://schemas.microsoft.com/office/drawing/2010/main"/>
                </a:ext>
              </a:extLst>
            </a:blip>
            <a:srcRect/>
            <a:stretch>
              <a:fillRect/>
            </a:stretch>
          </p:blipFill>
          <p:spPr bwMode="auto">
            <a:xfrm>
              <a:off x="7517406" y="3622631"/>
              <a:ext cx="1751951" cy="42601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p:nvPr/>
          </p:nvPicPr>
          <p:blipFill>
            <a:blip r:embed="rId4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auto">
            <a:xfrm>
              <a:off x="4482051" y="3665888"/>
              <a:ext cx="1481447" cy="339497"/>
            </a:xfrm>
            <a:prstGeom prst="rect">
              <a:avLst/>
            </a:prstGeom>
            <a:noFill/>
            <a:ln>
              <a:noFill/>
            </a:ln>
          </p:spPr>
        </p:pic>
        <p:pic>
          <p:nvPicPr>
            <p:cNvPr id="83" name="Picture 82"/>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a:xfrm>
              <a:off x="10717216" y="3453043"/>
              <a:ext cx="1171223" cy="546723"/>
            </a:xfrm>
            <a:prstGeom prst="rect">
              <a:avLst/>
            </a:prstGeom>
          </p:spPr>
        </p:pic>
        <p:pic>
          <p:nvPicPr>
            <p:cNvPr id="87" name="Picture 86"/>
            <p:cNvPicPr>
              <a:picLocks noChangeAspect="1"/>
            </p:cNvPicPr>
            <p:nvPr/>
          </p:nvPicPr>
          <p:blipFill>
            <a:blip r:embed="rId51"/>
            <a:stretch>
              <a:fillRect/>
            </a:stretch>
          </p:blipFill>
          <p:spPr>
            <a:xfrm>
              <a:off x="2902881" y="3485159"/>
              <a:ext cx="1405735" cy="845857"/>
            </a:xfrm>
            <a:prstGeom prst="rect">
              <a:avLst/>
            </a:prstGeom>
          </p:spPr>
        </p:pic>
        <p:pic>
          <p:nvPicPr>
            <p:cNvPr id="103" name="Picture 102">
              <a:extLst>
                <a:ext uri="{FF2B5EF4-FFF2-40B4-BE49-F238E27FC236}">
                  <a16:creationId xmlns:a16="http://schemas.microsoft.com/office/drawing/2014/main" id="{3364FAB8-D2D6-48C3-9EED-D67EB8209240}"/>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6136933" y="3678362"/>
              <a:ext cx="1207038" cy="374118"/>
            </a:xfrm>
            <a:prstGeom prst="rect">
              <a:avLst/>
            </a:prstGeom>
          </p:spPr>
        </p:pic>
      </p:grpSp>
      <p:grpSp>
        <p:nvGrpSpPr>
          <p:cNvPr id="3" name="Group 2">
            <a:extLst>
              <a:ext uri="{FF2B5EF4-FFF2-40B4-BE49-F238E27FC236}">
                <a16:creationId xmlns:a16="http://schemas.microsoft.com/office/drawing/2014/main" id="{50054622-9F5D-4402-B0B0-83B87DB33083}"/>
              </a:ext>
            </a:extLst>
          </p:cNvPr>
          <p:cNvGrpSpPr/>
          <p:nvPr/>
        </p:nvGrpSpPr>
        <p:grpSpPr>
          <a:xfrm>
            <a:off x="268354" y="1008603"/>
            <a:ext cx="2316186" cy="610300"/>
            <a:chOff x="266700" y="1007915"/>
            <a:chExt cx="2316843" cy="610474"/>
          </a:xfrm>
        </p:grpSpPr>
        <p:grpSp>
          <p:nvGrpSpPr>
            <p:cNvPr id="101" name="Group 100">
              <a:extLst>
                <a:ext uri="{FF2B5EF4-FFF2-40B4-BE49-F238E27FC236}">
                  <a16:creationId xmlns:a16="http://schemas.microsoft.com/office/drawing/2014/main" id="{08E0ABB8-B3D6-4346-966E-C3E5F0E7641D}"/>
                </a:ext>
              </a:extLst>
            </p:cNvPr>
            <p:cNvGrpSpPr/>
            <p:nvPr/>
          </p:nvGrpSpPr>
          <p:grpSpPr>
            <a:xfrm>
              <a:off x="266700" y="1007915"/>
              <a:ext cx="2253542" cy="610474"/>
              <a:chOff x="265492" y="1007915"/>
              <a:chExt cx="2253542" cy="610474"/>
            </a:xfrm>
          </p:grpSpPr>
          <p:grpSp>
            <p:nvGrpSpPr>
              <p:cNvPr id="17" name="Group 16">
                <a:extLst>
                  <a:ext uri="{FF2B5EF4-FFF2-40B4-BE49-F238E27FC236}">
                    <a16:creationId xmlns:a16="http://schemas.microsoft.com/office/drawing/2014/main" id="{AE043996-82F4-42CA-B1DF-3D76428B6F03}"/>
                  </a:ext>
                </a:extLst>
              </p:cNvPr>
              <p:cNvGrpSpPr/>
              <p:nvPr/>
            </p:nvGrpSpPr>
            <p:grpSpPr>
              <a:xfrm>
                <a:off x="265492" y="1106975"/>
                <a:ext cx="407691" cy="412355"/>
                <a:chOff x="461795" y="1418224"/>
                <a:chExt cx="415866" cy="420624"/>
              </a:xfrm>
            </p:grpSpPr>
            <p:sp>
              <p:nvSpPr>
                <p:cNvPr id="28" name="Oval 27"/>
                <p:cNvSpPr/>
                <p:nvPr/>
              </p:nvSpPr>
              <p:spPr bwMode="auto">
                <a:xfrm rot="5400000">
                  <a:off x="459416" y="1420603"/>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nvGrpSpPr>
                <p:cNvPr id="29" name="Group 28"/>
                <p:cNvGrpSpPr/>
                <p:nvPr/>
              </p:nvGrpSpPr>
              <p:grpSpPr>
                <a:xfrm>
                  <a:off x="572693" y="1537081"/>
                  <a:ext cx="194070" cy="182910"/>
                  <a:chOff x="2712111" y="2545556"/>
                  <a:chExt cx="233388" cy="219966"/>
                </a:xfrm>
              </p:grpSpPr>
              <p:sp>
                <p:nvSpPr>
                  <p:cNvPr id="30" name="Oval 10"/>
                  <p:cNvSpPr>
                    <a:spLocks noChangeArrowheads="1"/>
                  </p:cNvSpPr>
                  <p:nvPr/>
                </p:nvSpPr>
                <p:spPr bwMode="auto">
                  <a:xfrm>
                    <a:off x="2823123" y="2717755"/>
                    <a:ext cx="45720" cy="46036"/>
                  </a:xfrm>
                  <a:prstGeom prst="ellipse">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1" name="Oval 11"/>
                  <p:cNvSpPr>
                    <a:spLocks noChangeArrowheads="1"/>
                  </p:cNvSpPr>
                  <p:nvPr/>
                </p:nvSpPr>
                <p:spPr bwMode="auto">
                  <a:xfrm>
                    <a:off x="2725103" y="2716024"/>
                    <a:ext cx="45720" cy="49498"/>
                  </a:xfrm>
                  <a:prstGeom prst="ellipse">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2" name="Freeform 12"/>
                  <p:cNvSpPr>
                    <a:spLocks/>
                  </p:cNvSpPr>
                  <p:nvPr/>
                </p:nvSpPr>
                <p:spPr bwMode="auto">
                  <a:xfrm>
                    <a:off x="2725664" y="2545556"/>
                    <a:ext cx="219835" cy="150655"/>
                  </a:xfrm>
                  <a:custGeom>
                    <a:avLst/>
                    <a:gdLst>
                      <a:gd name="T0" fmla="*/ 1395 w 1395"/>
                      <a:gd name="T1" fmla="*/ 0 h 956"/>
                      <a:gd name="T2" fmla="*/ 1129 w 1395"/>
                      <a:gd name="T3" fmla="*/ 0 h 956"/>
                      <a:gd name="T4" fmla="*/ 892 w 1395"/>
                      <a:gd name="T5" fmla="*/ 956 h 956"/>
                      <a:gd name="T6" fmla="*/ 0 w 1395"/>
                      <a:gd name="T7" fmla="*/ 956 h 956"/>
                    </a:gdLst>
                    <a:ahLst/>
                    <a:cxnLst>
                      <a:cxn ang="0">
                        <a:pos x="T0" y="T1"/>
                      </a:cxn>
                      <a:cxn ang="0">
                        <a:pos x="T2" y="T3"/>
                      </a:cxn>
                      <a:cxn ang="0">
                        <a:pos x="T4" y="T5"/>
                      </a:cxn>
                      <a:cxn ang="0">
                        <a:pos x="T6" y="T7"/>
                      </a:cxn>
                    </a:cxnLst>
                    <a:rect l="0" t="0" r="r" b="b"/>
                    <a:pathLst>
                      <a:path w="1395" h="956">
                        <a:moveTo>
                          <a:pt x="1395" y="0"/>
                        </a:moveTo>
                        <a:lnTo>
                          <a:pt x="1129" y="0"/>
                        </a:lnTo>
                        <a:lnTo>
                          <a:pt x="892" y="956"/>
                        </a:lnTo>
                        <a:lnTo>
                          <a:pt x="0" y="956"/>
                        </a:lnTo>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3" name="Freeform 13"/>
                  <p:cNvSpPr>
                    <a:spLocks/>
                  </p:cNvSpPr>
                  <p:nvPr/>
                </p:nvSpPr>
                <p:spPr bwMode="auto">
                  <a:xfrm>
                    <a:off x="2712111" y="2568091"/>
                    <a:ext cx="185481" cy="95026"/>
                  </a:xfrm>
                  <a:custGeom>
                    <a:avLst/>
                    <a:gdLst>
                      <a:gd name="T0" fmla="*/ 1177 w 1177"/>
                      <a:gd name="T1" fmla="*/ 0 h 603"/>
                      <a:gd name="T2" fmla="*/ 0 w 1177"/>
                      <a:gd name="T3" fmla="*/ 0 h 603"/>
                      <a:gd name="T4" fmla="*/ 143 w 1177"/>
                      <a:gd name="T5" fmla="*/ 603 h 603"/>
                      <a:gd name="T6" fmla="*/ 1035 w 1177"/>
                      <a:gd name="T7" fmla="*/ 603 h 603"/>
                    </a:gdLst>
                    <a:ahLst/>
                    <a:cxnLst>
                      <a:cxn ang="0">
                        <a:pos x="T0" y="T1"/>
                      </a:cxn>
                      <a:cxn ang="0">
                        <a:pos x="T2" y="T3"/>
                      </a:cxn>
                      <a:cxn ang="0">
                        <a:pos x="T4" y="T5"/>
                      </a:cxn>
                      <a:cxn ang="0">
                        <a:pos x="T6" y="T7"/>
                      </a:cxn>
                    </a:cxnLst>
                    <a:rect l="0" t="0" r="r" b="b"/>
                    <a:pathLst>
                      <a:path w="1177" h="603">
                        <a:moveTo>
                          <a:pt x="1177" y="0"/>
                        </a:moveTo>
                        <a:lnTo>
                          <a:pt x="0" y="0"/>
                        </a:lnTo>
                        <a:lnTo>
                          <a:pt x="143" y="603"/>
                        </a:lnTo>
                        <a:lnTo>
                          <a:pt x="1035" y="603"/>
                        </a:lnTo>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sp>
            <p:nvSpPr>
              <p:cNvPr id="104" name="Rectangle 103">
                <a:extLst>
                  <a:ext uri="{FF2B5EF4-FFF2-40B4-BE49-F238E27FC236}">
                    <a16:creationId xmlns:a16="http://schemas.microsoft.com/office/drawing/2014/main" id="{9A405797-056D-4B4B-AA1B-E91440D853CA}"/>
                  </a:ext>
                </a:extLst>
              </p:cNvPr>
              <p:cNvSpPr/>
              <p:nvPr/>
            </p:nvSpPr>
            <p:spPr bwMode="auto">
              <a:xfrm>
                <a:off x="869072" y="1007915"/>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Retail and</a:t>
                </a:r>
                <a:br>
                  <a:rPr kumimoji="0" lang="en-US" sz="1400" b="0" i="0" u="none" strike="noStrike" kern="0" cap="none" spc="0" normalizeH="0" baseline="0" noProof="0" dirty="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br>
                <a:r>
                  <a:rPr kumimoji="0" lang="en-US" sz="1400" b="0" i="0" u="none" strike="noStrike" kern="0" cap="none" spc="0" normalizeH="0" baseline="0" noProof="0" dirty="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consumer goods</a:t>
                </a:r>
              </a:p>
            </p:txBody>
          </p:sp>
        </p:grpSp>
        <p:cxnSp>
          <p:nvCxnSpPr>
            <p:cNvPr id="120" name="Straight Connector 119">
              <a:extLst>
                <a:ext uri="{FF2B5EF4-FFF2-40B4-BE49-F238E27FC236}">
                  <a16:creationId xmlns:a16="http://schemas.microsoft.com/office/drawing/2014/main" id="{F81F8BCC-DE6F-4EAC-B537-AF60499E2A25}"/>
                </a:ext>
              </a:extLst>
            </p:cNvPr>
            <p:cNvCxnSpPr/>
            <p:nvPr/>
          </p:nvCxnSpPr>
          <p:spPr>
            <a:xfrm>
              <a:off x="2583543" y="1046485"/>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19C33F83-A530-4DE6-BC67-E705965182BC}"/>
              </a:ext>
            </a:extLst>
          </p:cNvPr>
          <p:cNvGrpSpPr/>
          <p:nvPr/>
        </p:nvGrpSpPr>
        <p:grpSpPr>
          <a:xfrm>
            <a:off x="268354" y="1855940"/>
            <a:ext cx="2316186" cy="610300"/>
            <a:chOff x="266700" y="1855492"/>
            <a:chExt cx="2316843" cy="610474"/>
          </a:xfrm>
        </p:grpSpPr>
        <p:grpSp>
          <p:nvGrpSpPr>
            <p:cNvPr id="107" name="Group 106">
              <a:extLst>
                <a:ext uri="{FF2B5EF4-FFF2-40B4-BE49-F238E27FC236}">
                  <a16:creationId xmlns:a16="http://schemas.microsoft.com/office/drawing/2014/main" id="{59B26B09-3764-4EA1-985D-677AFB84EF19}"/>
                </a:ext>
              </a:extLst>
            </p:cNvPr>
            <p:cNvGrpSpPr/>
            <p:nvPr/>
          </p:nvGrpSpPr>
          <p:grpSpPr>
            <a:xfrm>
              <a:off x="266700" y="1855492"/>
              <a:ext cx="2253542" cy="610474"/>
              <a:chOff x="265492" y="1855492"/>
              <a:chExt cx="2253542" cy="610474"/>
            </a:xfrm>
          </p:grpSpPr>
          <p:sp>
            <p:nvSpPr>
              <p:cNvPr id="4" name="Rectangle 3"/>
              <p:cNvSpPr/>
              <p:nvPr/>
            </p:nvSpPr>
            <p:spPr bwMode="auto">
              <a:xfrm>
                <a:off x="869072" y="1855492"/>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Discrete manufacturing</a:t>
                </a:r>
              </a:p>
            </p:txBody>
          </p:sp>
          <p:grpSp>
            <p:nvGrpSpPr>
              <p:cNvPr id="88" name="Group 87">
                <a:extLst>
                  <a:ext uri="{FF2B5EF4-FFF2-40B4-BE49-F238E27FC236}">
                    <a16:creationId xmlns:a16="http://schemas.microsoft.com/office/drawing/2014/main" id="{AB619292-F61C-4133-B0BB-AB3483D42CE6}"/>
                  </a:ext>
                </a:extLst>
              </p:cNvPr>
              <p:cNvGrpSpPr/>
              <p:nvPr/>
            </p:nvGrpSpPr>
            <p:grpSpPr>
              <a:xfrm>
                <a:off x="265492" y="1954552"/>
                <a:ext cx="407691" cy="412355"/>
                <a:chOff x="461795" y="2304531"/>
                <a:chExt cx="415866" cy="420624"/>
              </a:xfrm>
            </p:grpSpPr>
            <p:sp>
              <p:nvSpPr>
                <p:cNvPr id="34" name="Oval 33"/>
                <p:cNvSpPr/>
                <p:nvPr/>
              </p:nvSpPr>
              <p:spPr bwMode="auto">
                <a:xfrm rot="5400000">
                  <a:off x="459416" y="2306910"/>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2" name="Group 1">
                  <a:extLst>
                    <a:ext uri="{FF2B5EF4-FFF2-40B4-BE49-F238E27FC236}">
                      <a16:creationId xmlns:a16="http://schemas.microsoft.com/office/drawing/2014/main" id="{3E38262B-769B-4F01-9A36-D9F9DB77C787}"/>
                    </a:ext>
                  </a:extLst>
                </p:cNvPr>
                <p:cNvGrpSpPr/>
                <p:nvPr/>
              </p:nvGrpSpPr>
              <p:grpSpPr>
                <a:xfrm>
                  <a:off x="561581" y="2446118"/>
                  <a:ext cx="216294" cy="137450"/>
                  <a:chOff x="501728" y="2397061"/>
                  <a:chExt cx="231513" cy="147122"/>
                </a:xfrm>
              </p:grpSpPr>
              <p:sp>
                <p:nvSpPr>
                  <p:cNvPr id="36" name="Freeform 17"/>
                  <p:cNvSpPr>
                    <a:spLocks/>
                  </p:cNvSpPr>
                  <p:nvPr/>
                </p:nvSpPr>
                <p:spPr bwMode="auto">
                  <a:xfrm>
                    <a:off x="501728" y="2425654"/>
                    <a:ext cx="231513" cy="118529"/>
                  </a:xfrm>
                  <a:custGeom>
                    <a:avLst/>
                    <a:gdLst>
                      <a:gd name="T0" fmla="*/ 2672 w 2672"/>
                      <a:gd name="T1" fmla="*/ 1368 h 1368"/>
                      <a:gd name="T2" fmla="*/ 0 w 2672"/>
                      <a:gd name="T3" fmla="*/ 1368 h 1368"/>
                      <a:gd name="T4" fmla="*/ 0 w 2672"/>
                      <a:gd name="T5" fmla="*/ 377 h 1368"/>
                      <a:gd name="T6" fmla="*/ 511 w 2672"/>
                      <a:gd name="T7" fmla="*/ 0 h 1368"/>
                      <a:gd name="T8" fmla="*/ 511 w 2672"/>
                      <a:gd name="T9" fmla="*/ 377 h 1368"/>
                      <a:gd name="T10" fmla="*/ 535 w 2672"/>
                      <a:gd name="T11" fmla="*/ 377 h 1368"/>
                      <a:gd name="T12" fmla="*/ 1069 w 2672"/>
                      <a:gd name="T13" fmla="*/ 0 h 1368"/>
                      <a:gd name="T14" fmla="*/ 1069 w 2672"/>
                      <a:gd name="T15" fmla="*/ 377 h 1368"/>
                      <a:gd name="T16" fmla="*/ 2672 w 2672"/>
                      <a:gd name="T17" fmla="*/ 377 h 1368"/>
                      <a:gd name="T18" fmla="*/ 2672 w 2672"/>
                      <a:gd name="T19" fmla="*/ 136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2" h="1368">
                        <a:moveTo>
                          <a:pt x="2672" y="1368"/>
                        </a:moveTo>
                        <a:lnTo>
                          <a:pt x="0" y="1368"/>
                        </a:lnTo>
                        <a:lnTo>
                          <a:pt x="0" y="377"/>
                        </a:lnTo>
                        <a:lnTo>
                          <a:pt x="511" y="0"/>
                        </a:lnTo>
                        <a:lnTo>
                          <a:pt x="511" y="377"/>
                        </a:lnTo>
                        <a:lnTo>
                          <a:pt x="535" y="377"/>
                        </a:lnTo>
                        <a:lnTo>
                          <a:pt x="1069" y="0"/>
                        </a:lnTo>
                        <a:lnTo>
                          <a:pt x="1069" y="377"/>
                        </a:lnTo>
                        <a:lnTo>
                          <a:pt x="2672" y="377"/>
                        </a:lnTo>
                        <a:lnTo>
                          <a:pt x="2672" y="1368"/>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7" name="Freeform 18"/>
                  <p:cNvSpPr>
                    <a:spLocks/>
                  </p:cNvSpPr>
                  <p:nvPr/>
                </p:nvSpPr>
                <p:spPr bwMode="auto">
                  <a:xfrm>
                    <a:off x="680908" y="2397061"/>
                    <a:ext cx="34224" cy="61257"/>
                  </a:xfrm>
                  <a:custGeom>
                    <a:avLst/>
                    <a:gdLst>
                      <a:gd name="T0" fmla="*/ 93 w 395"/>
                      <a:gd name="T1" fmla="*/ 0 h 707"/>
                      <a:gd name="T2" fmla="*/ 325 w 395"/>
                      <a:gd name="T3" fmla="*/ 0 h 707"/>
                      <a:gd name="T4" fmla="*/ 395 w 395"/>
                      <a:gd name="T5" fmla="*/ 707 h 707"/>
                      <a:gd name="T6" fmla="*/ 0 w 395"/>
                      <a:gd name="T7" fmla="*/ 707 h 707"/>
                      <a:gd name="T8" fmla="*/ 93 w 395"/>
                      <a:gd name="T9" fmla="*/ 0 h 707"/>
                    </a:gdLst>
                    <a:ahLst/>
                    <a:cxnLst>
                      <a:cxn ang="0">
                        <a:pos x="T0" y="T1"/>
                      </a:cxn>
                      <a:cxn ang="0">
                        <a:pos x="T2" y="T3"/>
                      </a:cxn>
                      <a:cxn ang="0">
                        <a:pos x="T4" y="T5"/>
                      </a:cxn>
                      <a:cxn ang="0">
                        <a:pos x="T6" y="T7"/>
                      </a:cxn>
                      <a:cxn ang="0">
                        <a:pos x="T8" y="T9"/>
                      </a:cxn>
                    </a:cxnLst>
                    <a:rect l="0" t="0" r="r" b="b"/>
                    <a:pathLst>
                      <a:path w="395" h="707">
                        <a:moveTo>
                          <a:pt x="93" y="0"/>
                        </a:moveTo>
                        <a:lnTo>
                          <a:pt x="325" y="0"/>
                        </a:lnTo>
                        <a:lnTo>
                          <a:pt x="395" y="707"/>
                        </a:lnTo>
                        <a:lnTo>
                          <a:pt x="0" y="707"/>
                        </a:lnTo>
                        <a:lnTo>
                          <a:pt x="93"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8" name="Freeform 19"/>
                  <p:cNvSpPr>
                    <a:spLocks/>
                  </p:cNvSpPr>
                  <p:nvPr/>
                </p:nvSpPr>
                <p:spPr bwMode="auto">
                  <a:xfrm>
                    <a:off x="630568" y="2397061"/>
                    <a:ext cx="34224" cy="61257"/>
                  </a:xfrm>
                  <a:custGeom>
                    <a:avLst/>
                    <a:gdLst>
                      <a:gd name="T0" fmla="*/ 70 w 395"/>
                      <a:gd name="T1" fmla="*/ 0 h 707"/>
                      <a:gd name="T2" fmla="*/ 302 w 395"/>
                      <a:gd name="T3" fmla="*/ 0 h 707"/>
                      <a:gd name="T4" fmla="*/ 395 w 395"/>
                      <a:gd name="T5" fmla="*/ 707 h 707"/>
                      <a:gd name="T6" fmla="*/ 0 w 395"/>
                      <a:gd name="T7" fmla="*/ 707 h 707"/>
                      <a:gd name="T8" fmla="*/ 70 w 395"/>
                      <a:gd name="T9" fmla="*/ 0 h 707"/>
                    </a:gdLst>
                    <a:ahLst/>
                    <a:cxnLst>
                      <a:cxn ang="0">
                        <a:pos x="T0" y="T1"/>
                      </a:cxn>
                      <a:cxn ang="0">
                        <a:pos x="T2" y="T3"/>
                      </a:cxn>
                      <a:cxn ang="0">
                        <a:pos x="T4" y="T5"/>
                      </a:cxn>
                      <a:cxn ang="0">
                        <a:pos x="T6" y="T7"/>
                      </a:cxn>
                      <a:cxn ang="0">
                        <a:pos x="T8" y="T9"/>
                      </a:cxn>
                    </a:cxnLst>
                    <a:rect l="0" t="0" r="r" b="b"/>
                    <a:pathLst>
                      <a:path w="395" h="707">
                        <a:moveTo>
                          <a:pt x="70" y="0"/>
                        </a:moveTo>
                        <a:lnTo>
                          <a:pt x="302" y="0"/>
                        </a:lnTo>
                        <a:lnTo>
                          <a:pt x="395" y="707"/>
                        </a:lnTo>
                        <a:lnTo>
                          <a:pt x="0" y="707"/>
                        </a:lnTo>
                        <a:lnTo>
                          <a:pt x="70"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9" name="Rectangle 20"/>
                  <p:cNvSpPr>
                    <a:spLocks noChangeArrowheads="1"/>
                  </p:cNvSpPr>
                  <p:nvPr/>
                </p:nvSpPr>
                <p:spPr bwMode="auto">
                  <a:xfrm>
                    <a:off x="606551"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0" name="Rectangle 21"/>
                  <p:cNvSpPr>
                    <a:spLocks noChangeArrowheads="1"/>
                  </p:cNvSpPr>
                  <p:nvPr/>
                </p:nvSpPr>
                <p:spPr bwMode="auto">
                  <a:xfrm>
                    <a:off x="689036"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1" name="Rectangle 22"/>
                  <p:cNvSpPr>
                    <a:spLocks noChangeArrowheads="1"/>
                  </p:cNvSpPr>
                  <p:nvPr/>
                </p:nvSpPr>
                <p:spPr bwMode="auto">
                  <a:xfrm>
                    <a:off x="648834"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2" name="Rectangle 23"/>
                  <p:cNvSpPr>
                    <a:spLocks noChangeArrowheads="1"/>
                  </p:cNvSpPr>
                  <p:nvPr/>
                </p:nvSpPr>
                <p:spPr bwMode="auto">
                  <a:xfrm>
                    <a:off x="526059"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43" name="Rectangle 24"/>
                  <p:cNvSpPr>
                    <a:spLocks noChangeArrowheads="1"/>
                  </p:cNvSpPr>
                  <p:nvPr/>
                </p:nvSpPr>
                <p:spPr bwMode="auto">
                  <a:xfrm>
                    <a:off x="566262" y="2483072"/>
                    <a:ext cx="17956" cy="17989"/>
                  </a:xfrm>
                  <a:prstGeom prst="rect">
                    <a:avLst/>
                  </a:prstGeom>
                  <a:solidFill>
                    <a:schemeClr val="tx2"/>
                  </a:solid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grpSp>
        <p:cxnSp>
          <p:nvCxnSpPr>
            <p:cNvPr id="124" name="Straight Connector 123">
              <a:extLst>
                <a:ext uri="{FF2B5EF4-FFF2-40B4-BE49-F238E27FC236}">
                  <a16:creationId xmlns:a16="http://schemas.microsoft.com/office/drawing/2014/main" id="{745320A7-9D99-49E1-84E9-B1F2600A3258}"/>
                </a:ext>
              </a:extLst>
            </p:cNvPr>
            <p:cNvCxnSpPr/>
            <p:nvPr/>
          </p:nvCxnSpPr>
          <p:spPr>
            <a:xfrm>
              <a:off x="2583543" y="1885722"/>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52AE530-34FC-4386-B260-2310B8AE9A5B}"/>
              </a:ext>
            </a:extLst>
          </p:cNvPr>
          <p:cNvGrpSpPr/>
          <p:nvPr/>
        </p:nvGrpSpPr>
        <p:grpSpPr>
          <a:xfrm>
            <a:off x="268354" y="2688766"/>
            <a:ext cx="2316186" cy="610300"/>
            <a:chOff x="266700" y="2688555"/>
            <a:chExt cx="2316843" cy="610474"/>
          </a:xfrm>
        </p:grpSpPr>
        <p:grpSp>
          <p:nvGrpSpPr>
            <p:cNvPr id="108" name="Group 107">
              <a:extLst>
                <a:ext uri="{FF2B5EF4-FFF2-40B4-BE49-F238E27FC236}">
                  <a16:creationId xmlns:a16="http://schemas.microsoft.com/office/drawing/2014/main" id="{C5E67A3F-6CF4-4F27-8F1C-CFF84D0F9C9D}"/>
                </a:ext>
              </a:extLst>
            </p:cNvPr>
            <p:cNvGrpSpPr/>
            <p:nvPr/>
          </p:nvGrpSpPr>
          <p:grpSpPr>
            <a:xfrm>
              <a:off x="266700" y="2688555"/>
              <a:ext cx="2253542" cy="610474"/>
              <a:chOff x="265492" y="2703069"/>
              <a:chExt cx="2253542" cy="610474"/>
            </a:xfrm>
          </p:grpSpPr>
          <p:sp>
            <p:nvSpPr>
              <p:cNvPr id="5" name="Rectangle 4"/>
              <p:cNvSpPr/>
              <p:nvPr/>
            </p:nvSpPr>
            <p:spPr bwMode="auto">
              <a:xfrm>
                <a:off x="869072" y="2703069"/>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Government </a:t>
                </a:r>
                <a:b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b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and education</a:t>
                </a:r>
              </a:p>
            </p:txBody>
          </p:sp>
          <p:grpSp>
            <p:nvGrpSpPr>
              <p:cNvPr id="95" name="Group 94">
                <a:extLst>
                  <a:ext uri="{FF2B5EF4-FFF2-40B4-BE49-F238E27FC236}">
                    <a16:creationId xmlns:a16="http://schemas.microsoft.com/office/drawing/2014/main" id="{7E10C627-F9B4-42CC-8A9E-C3F3BDACAD66}"/>
                  </a:ext>
                </a:extLst>
              </p:cNvPr>
              <p:cNvGrpSpPr/>
              <p:nvPr/>
            </p:nvGrpSpPr>
            <p:grpSpPr>
              <a:xfrm>
                <a:off x="265492" y="2802129"/>
                <a:ext cx="407691" cy="412355"/>
                <a:chOff x="461795" y="3190836"/>
                <a:chExt cx="415866" cy="420624"/>
              </a:xfrm>
            </p:grpSpPr>
            <p:sp>
              <p:nvSpPr>
                <p:cNvPr id="44" name="Oval 43"/>
                <p:cNvSpPr/>
                <p:nvPr/>
              </p:nvSpPr>
              <p:spPr bwMode="auto">
                <a:xfrm rot="5400000">
                  <a:off x="459416" y="3193215"/>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45" name="Group 44"/>
                <p:cNvGrpSpPr/>
                <p:nvPr/>
              </p:nvGrpSpPr>
              <p:grpSpPr>
                <a:xfrm>
                  <a:off x="571905" y="3317023"/>
                  <a:ext cx="195646" cy="168250"/>
                  <a:chOff x="11650496" y="2514241"/>
                  <a:chExt cx="246857" cy="212291"/>
                </a:xfrm>
              </p:grpSpPr>
              <p:sp>
                <p:nvSpPr>
                  <p:cNvPr id="46" name="Isosceles Triangle 45"/>
                  <p:cNvSpPr/>
                  <p:nvPr/>
                </p:nvSpPr>
                <p:spPr bwMode="auto">
                  <a:xfrm>
                    <a:off x="11662403" y="2514241"/>
                    <a:ext cx="223043" cy="80527"/>
                  </a:xfrm>
                  <a:prstGeom prst="triangle">
                    <a:avLst>
                      <a:gd name="adj" fmla="val 50000"/>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nvGrpSpPr>
                  <p:cNvPr id="47" name="Group 46"/>
                  <p:cNvGrpSpPr/>
                  <p:nvPr/>
                </p:nvGrpSpPr>
                <p:grpSpPr>
                  <a:xfrm>
                    <a:off x="11650496" y="2604296"/>
                    <a:ext cx="246857" cy="122236"/>
                    <a:chOff x="11650496" y="2604295"/>
                    <a:chExt cx="246857" cy="140001"/>
                  </a:xfrm>
                </p:grpSpPr>
                <p:grpSp>
                  <p:nvGrpSpPr>
                    <p:cNvPr id="48" name="Group 47"/>
                    <p:cNvGrpSpPr/>
                    <p:nvPr/>
                  </p:nvGrpSpPr>
                  <p:grpSpPr>
                    <a:xfrm>
                      <a:off x="11689390" y="2604295"/>
                      <a:ext cx="169069" cy="133349"/>
                      <a:chOff x="12519818" y="2581277"/>
                      <a:chExt cx="169069" cy="133349"/>
                    </a:xfrm>
                  </p:grpSpPr>
                  <p:cxnSp>
                    <p:nvCxnSpPr>
                      <p:cNvPr id="50" name="Straight Connector 49"/>
                      <p:cNvCxnSpPr/>
                      <p:nvPr/>
                    </p:nvCxnSpPr>
                    <p:spPr>
                      <a:xfrm>
                        <a:off x="12519818"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cxnSp>
                    <p:nvCxnSpPr>
                      <p:cNvPr id="51" name="Straight Connector 50"/>
                      <p:cNvCxnSpPr/>
                      <p:nvPr/>
                    </p:nvCxnSpPr>
                    <p:spPr>
                      <a:xfrm>
                        <a:off x="12576174"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cxnSp>
                    <p:nvCxnSpPr>
                      <p:cNvPr id="52" name="Straight Connector 51"/>
                      <p:cNvCxnSpPr/>
                      <p:nvPr/>
                    </p:nvCxnSpPr>
                    <p:spPr>
                      <a:xfrm>
                        <a:off x="12632530"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cxnSp>
                    <p:nvCxnSpPr>
                      <p:cNvPr id="53" name="Straight Connector 52"/>
                      <p:cNvCxnSpPr/>
                      <p:nvPr/>
                    </p:nvCxnSpPr>
                    <p:spPr>
                      <a:xfrm>
                        <a:off x="12688887" y="2581277"/>
                        <a:ext cx="0" cy="133349"/>
                      </a:xfrm>
                      <a:prstGeom prst="line">
                        <a:avLst/>
                      </a:prstGeom>
                      <a:noFill/>
                      <a:ln w="12700" cap="flat" cmpd="sng" algn="ctr">
                        <a:solidFill>
                          <a:schemeClr val="accent1"/>
                        </a:solidFill>
                        <a:prstDash val="solid"/>
                        <a:miter lim="800000"/>
                        <a:headEnd type="none" w="med" len="med"/>
                        <a:tailEnd type="none" w="med" len="med"/>
                      </a:ln>
                      <a:effectLst/>
                    </p:spPr>
                  </p:cxnSp>
                </p:grpSp>
                <p:cxnSp>
                  <p:nvCxnSpPr>
                    <p:cNvPr id="49" name="Straight Connector 48"/>
                    <p:cNvCxnSpPr/>
                    <p:nvPr/>
                  </p:nvCxnSpPr>
                  <p:spPr>
                    <a:xfrm>
                      <a:off x="11650496" y="2744296"/>
                      <a:ext cx="246857" cy="0"/>
                    </a:xfrm>
                    <a:prstGeom prst="line">
                      <a:avLst/>
                    </a:prstGeom>
                    <a:noFill/>
                    <a:ln w="12700" cap="flat" cmpd="sng" algn="ctr">
                      <a:solidFill>
                        <a:schemeClr val="accent1"/>
                      </a:solidFill>
                      <a:prstDash val="solid"/>
                      <a:miter lim="800000"/>
                      <a:headEnd type="none" w="med" len="med"/>
                      <a:tailEnd type="none" w="med" len="med"/>
                    </a:ln>
                    <a:effectLst/>
                  </p:spPr>
                </p:cxnSp>
              </p:grpSp>
            </p:grpSp>
          </p:grpSp>
        </p:grpSp>
        <p:cxnSp>
          <p:nvCxnSpPr>
            <p:cNvPr id="125" name="Straight Connector 124">
              <a:extLst>
                <a:ext uri="{FF2B5EF4-FFF2-40B4-BE49-F238E27FC236}">
                  <a16:creationId xmlns:a16="http://schemas.microsoft.com/office/drawing/2014/main" id="{89910133-0DD0-4D6E-9CDE-ABAB105237CD}"/>
                </a:ext>
              </a:extLst>
            </p:cNvPr>
            <p:cNvCxnSpPr/>
            <p:nvPr/>
          </p:nvCxnSpPr>
          <p:spPr>
            <a:xfrm>
              <a:off x="2583543" y="2724959"/>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A0A389D-A433-4219-AC64-E4E008480E04}"/>
              </a:ext>
            </a:extLst>
          </p:cNvPr>
          <p:cNvGrpSpPr/>
          <p:nvPr/>
        </p:nvGrpSpPr>
        <p:grpSpPr>
          <a:xfrm>
            <a:off x="268354" y="3536103"/>
            <a:ext cx="2316186" cy="610300"/>
            <a:chOff x="266700" y="3536132"/>
            <a:chExt cx="2316843" cy="610474"/>
          </a:xfrm>
        </p:grpSpPr>
        <p:grpSp>
          <p:nvGrpSpPr>
            <p:cNvPr id="109" name="Group 108">
              <a:extLst>
                <a:ext uri="{FF2B5EF4-FFF2-40B4-BE49-F238E27FC236}">
                  <a16:creationId xmlns:a16="http://schemas.microsoft.com/office/drawing/2014/main" id="{BD2714D5-12A8-47F6-9FAB-F9B777012B19}"/>
                </a:ext>
              </a:extLst>
            </p:cNvPr>
            <p:cNvGrpSpPr/>
            <p:nvPr/>
          </p:nvGrpSpPr>
          <p:grpSpPr>
            <a:xfrm>
              <a:off x="266700" y="3536132"/>
              <a:ext cx="2253542" cy="610474"/>
              <a:chOff x="265492" y="3550646"/>
              <a:chExt cx="2253542" cy="610474"/>
            </a:xfrm>
          </p:grpSpPr>
          <p:sp>
            <p:nvSpPr>
              <p:cNvPr id="8" name="Rectangle 7"/>
              <p:cNvSpPr/>
              <p:nvPr/>
            </p:nvSpPr>
            <p:spPr bwMode="auto">
              <a:xfrm>
                <a:off x="869072" y="3550646"/>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Healthcare</a:t>
                </a:r>
              </a:p>
            </p:txBody>
          </p:sp>
          <p:grpSp>
            <p:nvGrpSpPr>
              <p:cNvPr id="92" name="Group 91">
                <a:extLst>
                  <a:ext uri="{FF2B5EF4-FFF2-40B4-BE49-F238E27FC236}">
                    <a16:creationId xmlns:a16="http://schemas.microsoft.com/office/drawing/2014/main" id="{CAC3D207-7EB1-41ED-B286-87C605F05132}"/>
                  </a:ext>
                </a:extLst>
              </p:cNvPr>
              <p:cNvGrpSpPr/>
              <p:nvPr/>
            </p:nvGrpSpPr>
            <p:grpSpPr>
              <a:xfrm>
                <a:off x="265492" y="3649706"/>
                <a:ext cx="407691" cy="412355"/>
                <a:chOff x="486169" y="4077143"/>
                <a:chExt cx="415866" cy="420624"/>
              </a:xfrm>
            </p:grpSpPr>
            <p:sp>
              <p:nvSpPr>
                <p:cNvPr id="54" name="Oval 53"/>
                <p:cNvSpPr/>
                <p:nvPr/>
              </p:nvSpPr>
              <p:spPr bwMode="auto">
                <a:xfrm rot="5400000">
                  <a:off x="483790" y="4079522"/>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cxnSp>
              <p:nvCxnSpPr>
                <p:cNvPr id="55" name="Straight Connector 54"/>
                <p:cNvCxnSpPr/>
                <p:nvPr/>
              </p:nvCxnSpPr>
              <p:spPr>
                <a:xfrm>
                  <a:off x="694101" y="4214837"/>
                  <a:ext cx="0" cy="145236"/>
                </a:xfrm>
                <a:prstGeom prst="line">
                  <a:avLst/>
                </a:prstGeom>
                <a:noFill/>
                <a:ln w="12700" cap="flat" cmpd="sng" algn="ctr">
                  <a:solidFill>
                    <a:schemeClr val="accent1"/>
                  </a:solidFill>
                  <a:prstDash val="solid"/>
                  <a:headEnd type="none"/>
                  <a:tailEnd type="none"/>
                </a:ln>
                <a:effectLst/>
              </p:spPr>
            </p:cxnSp>
            <p:cxnSp>
              <p:nvCxnSpPr>
                <p:cNvPr id="56" name="Straight Connector 55"/>
                <p:cNvCxnSpPr/>
                <p:nvPr/>
              </p:nvCxnSpPr>
              <p:spPr>
                <a:xfrm rot="5400000">
                  <a:off x="694101" y="4214837"/>
                  <a:ext cx="0" cy="145236"/>
                </a:xfrm>
                <a:prstGeom prst="line">
                  <a:avLst/>
                </a:prstGeom>
                <a:noFill/>
                <a:ln w="12700" cap="flat" cmpd="sng" algn="ctr">
                  <a:solidFill>
                    <a:schemeClr val="accent1"/>
                  </a:solidFill>
                  <a:prstDash val="solid"/>
                  <a:headEnd type="none"/>
                  <a:tailEnd type="none"/>
                </a:ln>
                <a:effectLst/>
              </p:spPr>
            </p:cxnSp>
          </p:grpSp>
        </p:grpSp>
        <p:cxnSp>
          <p:nvCxnSpPr>
            <p:cNvPr id="126" name="Straight Connector 125">
              <a:extLst>
                <a:ext uri="{FF2B5EF4-FFF2-40B4-BE49-F238E27FC236}">
                  <a16:creationId xmlns:a16="http://schemas.microsoft.com/office/drawing/2014/main" id="{158A1854-A047-45FA-ACE7-C1DC9E441EE6}"/>
                </a:ext>
              </a:extLst>
            </p:cNvPr>
            <p:cNvCxnSpPr/>
            <p:nvPr/>
          </p:nvCxnSpPr>
          <p:spPr>
            <a:xfrm>
              <a:off x="2583543" y="3564196"/>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5C4F0CB8-CBE6-4DFF-BC8E-C20F51C4F3C1}"/>
              </a:ext>
            </a:extLst>
          </p:cNvPr>
          <p:cNvGrpSpPr/>
          <p:nvPr/>
        </p:nvGrpSpPr>
        <p:grpSpPr>
          <a:xfrm>
            <a:off x="268354" y="4354420"/>
            <a:ext cx="2316186" cy="610300"/>
            <a:chOff x="266700" y="4354681"/>
            <a:chExt cx="2316843" cy="610474"/>
          </a:xfrm>
        </p:grpSpPr>
        <p:grpSp>
          <p:nvGrpSpPr>
            <p:cNvPr id="110" name="Group 109">
              <a:extLst>
                <a:ext uri="{FF2B5EF4-FFF2-40B4-BE49-F238E27FC236}">
                  <a16:creationId xmlns:a16="http://schemas.microsoft.com/office/drawing/2014/main" id="{16C9A2A2-2EDD-4824-83BB-32D9C240C278}"/>
                </a:ext>
              </a:extLst>
            </p:cNvPr>
            <p:cNvGrpSpPr/>
            <p:nvPr/>
          </p:nvGrpSpPr>
          <p:grpSpPr>
            <a:xfrm>
              <a:off x="266700" y="4354681"/>
              <a:ext cx="2253542" cy="610474"/>
              <a:chOff x="265492" y="4398223"/>
              <a:chExt cx="2253542" cy="610474"/>
            </a:xfrm>
          </p:grpSpPr>
          <p:sp>
            <p:nvSpPr>
              <p:cNvPr id="7" name="Rectangle 6"/>
              <p:cNvSpPr/>
              <p:nvPr/>
            </p:nvSpPr>
            <p:spPr bwMode="auto">
              <a:xfrm>
                <a:off x="869072" y="4398223"/>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Banking and </a:t>
                </a:r>
                <a:b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b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financial services</a:t>
                </a:r>
              </a:p>
            </p:txBody>
          </p:sp>
          <p:grpSp>
            <p:nvGrpSpPr>
              <p:cNvPr id="93" name="Group 92">
                <a:extLst>
                  <a:ext uri="{FF2B5EF4-FFF2-40B4-BE49-F238E27FC236}">
                    <a16:creationId xmlns:a16="http://schemas.microsoft.com/office/drawing/2014/main" id="{F0AC962E-233C-4BC6-9BE6-2A97B2BF2165}"/>
                  </a:ext>
                </a:extLst>
              </p:cNvPr>
              <p:cNvGrpSpPr/>
              <p:nvPr/>
            </p:nvGrpSpPr>
            <p:grpSpPr>
              <a:xfrm>
                <a:off x="265492" y="4497283"/>
                <a:ext cx="407691" cy="412355"/>
                <a:chOff x="461795" y="4963450"/>
                <a:chExt cx="415866" cy="420624"/>
              </a:xfrm>
            </p:grpSpPr>
            <p:sp>
              <p:nvSpPr>
                <p:cNvPr id="57" name="Oval 56"/>
                <p:cNvSpPr/>
                <p:nvPr/>
              </p:nvSpPr>
              <p:spPr bwMode="auto">
                <a:xfrm rot="5400000">
                  <a:off x="459416" y="4965829"/>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58" name="Group 57"/>
                <p:cNvGrpSpPr/>
                <p:nvPr/>
              </p:nvGrpSpPr>
              <p:grpSpPr>
                <a:xfrm>
                  <a:off x="613610" y="5073025"/>
                  <a:ext cx="112234" cy="201474"/>
                  <a:chOff x="-4629150" y="1122363"/>
                  <a:chExt cx="2339975" cy="4200525"/>
                </a:xfrm>
              </p:grpSpPr>
              <p:sp>
                <p:nvSpPr>
                  <p:cNvPr id="59" name="Line 5"/>
                  <p:cNvSpPr>
                    <a:spLocks noChangeShapeType="1"/>
                  </p:cNvSpPr>
                  <p:nvPr/>
                </p:nvSpPr>
                <p:spPr bwMode="auto">
                  <a:xfrm>
                    <a:off x="-3459163" y="1122363"/>
                    <a:ext cx="0" cy="4200525"/>
                  </a:xfrm>
                  <a:prstGeom prst="line">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60" name="Freeform 6"/>
                  <p:cNvSpPr>
                    <a:spLocks/>
                  </p:cNvSpPr>
                  <p:nvPr/>
                </p:nvSpPr>
                <p:spPr bwMode="auto">
                  <a:xfrm>
                    <a:off x="-4629150" y="1949450"/>
                    <a:ext cx="2339975" cy="2609850"/>
                  </a:xfrm>
                  <a:custGeom>
                    <a:avLst/>
                    <a:gdLst>
                      <a:gd name="T0" fmla="*/ 0 w 36"/>
                      <a:gd name="T1" fmla="*/ 41 h 41"/>
                      <a:gd name="T2" fmla="*/ 25 w 36"/>
                      <a:gd name="T3" fmla="*/ 41 h 41"/>
                      <a:gd name="T4" fmla="*/ 36 w 36"/>
                      <a:gd name="T5" fmla="*/ 31 h 41"/>
                      <a:gd name="T6" fmla="*/ 25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5" y="41"/>
                          <a:pt x="25" y="41"/>
                          <a:pt x="25" y="41"/>
                        </a:cubicBezTo>
                        <a:cubicBezTo>
                          <a:pt x="31" y="41"/>
                          <a:pt x="36" y="36"/>
                          <a:pt x="36" y="31"/>
                        </a:cubicBezTo>
                        <a:cubicBezTo>
                          <a:pt x="36" y="25"/>
                          <a:pt x="31" y="20"/>
                          <a:pt x="25"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grpSp>
        <p:cxnSp>
          <p:nvCxnSpPr>
            <p:cNvPr id="127" name="Straight Connector 126">
              <a:extLst>
                <a:ext uri="{FF2B5EF4-FFF2-40B4-BE49-F238E27FC236}">
                  <a16:creationId xmlns:a16="http://schemas.microsoft.com/office/drawing/2014/main" id="{F73A341B-E1E5-445B-8E3F-2983326E01DF}"/>
                </a:ext>
              </a:extLst>
            </p:cNvPr>
            <p:cNvCxnSpPr/>
            <p:nvPr/>
          </p:nvCxnSpPr>
          <p:spPr>
            <a:xfrm>
              <a:off x="2583543" y="4403433"/>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7F384CB6-269E-46DC-89B4-B31DF63ABFCF}"/>
              </a:ext>
            </a:extLst>
          </p:cNvPr>
          <p:cNvGrpSpPr/>
          <p:nvPr/>
        </p:nvGrpSpPr>
        <p:grpSpPr>
          <a:xfrm>
            <a:off x="268354" y="5216266"/>
            <a:ext cx="2316186" cy="610300"/>
            <a:chOff x="266700" y="5216772"/>
            <a:chExt cx="2316843" cy="610474"/>
          </a:xfrm>
        </p:grpSpPr>
        <p:grpSp>
          <p:nvGrpSpPr>
            <p:cNvPr id="112" name="Group 111">
              <a:extLst>
                <a:ext uri="{FF2B5EF4-FFF2-40B4-BE49-F238E27FC236}">
                  <a16:creationId xmlns:a16="http://schemas.microsoft.com/office/drawing/2014/main" id="{933D78C8-7013-4820-9315-E1709D8861AA}"/>
                </a:ext>
              </a:extLst>
            </p:cNvPr>
            <p:cNvGrpSpPr/>
            <p:nvPr/>
          </p:nvGrpSpPr>
          <p:grpSpPr>
            <a:xfrm>
              <a:off x="266700" y="5216772"/>
              <a:ext cx="2253542" cy="610474"/>
              <a:chOff x="265492" y="5245800"/>
              <a:chExt cx="2253542" cy="610474"/>
            </a:xfrm>
          </p:grpSpPr>
          <p:sp>
            <p:nvSpPr>
              <p:cNvPr id="6" name="Rectangle 5"/>
              <p:cNvSpPr/>
              <p:nvPr/>
            </p:nvSpPr>
            <p:spPr bwMode="auto">
              <a:xfrm>
                <a:off x="869072" y="5245800"/>
                <a:ext cx="1649962"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Professional services</a:t>
                </a:r>
              </a:p>
            </p:txBody>
          </p:sp>
          <p:grpSp>
            <p:nvGrpSpPr>
              <p:cNvPr id="94" name="Group 93">
                <a:extLst>
                  <a:ext uri="{FF2B5EF4-FFF2-40B4-BE49-F238E27FC236}">
                    <a16:creationId xmlns:a16="http://schemas.microsoft.com/office/drawing/2014/main" id="{7B2C600D-B59D-45EE-9E18-603218A0BB2F}"/>
                  </a:ext>
                </a:extLst>
              </p:cNvPr>
              <p:cNvGrpSpPr/>
              <p:nvPr/>
            </p:nvGrpSpPr>
            <p:grpSpPr>
              <a:xfrm>
                <a:off x="265492" y="5344860"/>
                <a:ext cx="407691" cy="412355"/>
                <a:chOff x="474594" y="5849754"/>
                <a:chExt cx="415866" cy="420624"/>
              </a:xfrm>
            </p:grpSpPr>
            <p:sp>
              <p:nvSpPr>
                <p:cNvPr id="61" name="Oval 60"/>
                <p:cNvSpPr/>
                <p:nvPr/>
              </p:nvSpPr>
              <p:spPr bwMode="auto">
                <a:xfrm rot="5400000">
                  <a:off x="472215" y="5852133"/>
                  <a:ext cx="420624" cy="415866"/>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2" name="Freeform 28"/>
                <p:cNvSpPr>
                  <a:spLocks noEditPoints="1"/>
                </p:cNvSpPr>
                <p:nvPr/>
              </p:nvSpPr>
              <p:spPr bwMode="auto">
                <a:xfrm>
                  <a:off x="600200" y="5956681"/>
                  <a:ext cx="164651" cy="206771"/>
                </a:xfrm>
                <a:custGeom>
                  <a:avLst/>
                  <a:gdLst>
                    <a:gd name="T0" fmla="*/ 70 w 104"/>
                    <a:gd name="T1" fmla="*/ 82 h 131"/>
                    <a:gd name="T2" fmla="*/ 88 w 104"/>
                    <a:gd name="T3" fmla="*/ 51 h 131"/>
                    <a:gd name="T4" fmla="*/ 87 w 104"/>
                    <a:gd name="T5" fmla="*/ 42 h 131"/>
                    <a:gd name="T6" fmla="*/ 89 w 104"/>
                    <a:gd name="T7" fmla="*/ 42 h 131"/>
                    <a:gd name="T8" fmla="*/ 97 w 104"/>
                    <a:gd name="T9" fmla="*/ 33 h 131"/>
                    <a:gd name="T10" fmla="*/ 96 w 104"/>
                    <a:gd name="T11" fmla="*/ 28 h 131"/>
                    <a:gd name="T12" fmla="*/ 52 w 104"/>
                    <a:gd name="T13" fmla="*/ 0 h 131"/>
                    <a:gd name="T14" fmla="*/ 10 w 104"/>
                    <a:gd name="T15" fmla="*/ 24 h 131"/>
                    <a:gd name="T16" fmla="*/ 10 w 104"/>
                    <a:gd name="T17" fmla="*/ 24 h 131"/>
                    <a:gd name="T18" fmla="*/ 2 w 104"/>
                    <a:gd name="T19" fmla="*/ 35 h 131"/>
                    <a:gd name="T20" fmla="*/ 2 w 104"/>
                    <a:gd name="T21" fmla="*/ 48 h 131"/>
                    <a:gd name="T22" fmla="*/ 5 w 104"/>
                    <a:gd name="T23" fmla="*/ 56 h 131"/>
                    <a:gd name="T24" fmla="*/ 5 w 104"/>
                    <a:gd name="T25" fmla="*/ 62 h 131"/>
                    <a:gd name="T26" fmla="*/ 17 w 104"/>
                    <a:gd name="T27" fmla="*/ 74 h 131"/>
                    <a:gd name="T28" fmla="*/ 24 w 104"/>
                    <a:gd name="T29" fmla="*/ 74 h 131"/>
                    <a:gd name="T30" fmla="*/ 34 w 104"/>
                    <a:gd name="T31" fmla="*/ 82 h 131"/>
                    <a:gd name="T32" fmla="*/ 0 w 104"/>
                    <a:gd name="T33" fmla="*/ 131 h 131"/>
                    <a:gd name="T34" fmla="*/ 8 w 104"/>
                    <a:gd name="T35" fmla="*/ 131 h 131"/>
                    <a:gd name="T36" fmla="*/ 52 w 104"/>
                    <a:gd name="T37" fmla="*/ 87 h 131"/>
                    <a:gd name="T38" fmla="*/ 96 w 104"/>
                    <a:gd name="T39" fmla="*/ 131 h 131"/>
                    <a:gd name="T40" fmla="*/ 104 w 104"/>
                    <a:gd name="T41" fmla="*/ 131 h 131"/>
                    <a:gd name="T42" fmla="*/ 70 w 104"/>
                    <a:gd name="T43" fmla="*/ 82 h 131"/>
                    <a:gd name="T44" fmla="*/ 52 w 104"/>
                    <a:gd name="T45" fmla="*/ 8 h 131"/>
                    <a:gd name="T46" fmla="*/ 85 w 104"/>
                    <a:gd name="T47" fmla="*/ 26 h 131"/>
                    <a:gd name="T48" fmla="*/ 81 w 104"/>
                    <a:gd name="T49" fmla="*/ 30 h 131"/>
                    <a:gd name="T50" fmla="*/ 52 w 104"/>
                    <a:gd name="T51" fmla="*/ 15 h 131"/>
                    <a:gd name="T52" fmla="*/ 29 w 104"/>
                    <a:gd name="T53" fmla="*/ 24 h 131"/>
                    <a:gd name="T54" fmla="*/ 20 w 104"/>
                    <a:gd name="T55" fmla="*/ 24 h 131"/>
                    <a:gd name="T56" fmla="*/ 52 w 104"/>
                    <a:gd name="T57" fmla="*/ 8 h 131"/>
                    <a:gd name="T58" fmla="*/ 10 w 104"/>
                    <a:gd name="T59" fmla="*/ 35 h 131"/>
                    <a:gd name="T60" fmla="*/ 13 w 104"/>
                    <a:gd name="T61" fmla="*/ 32 h 131"/>
                    <a:gd name="T62" fmla="*/ 22 w 104"/>
                    <a:gd name="T63" fmla="*/ 32 h 131"/>
                    <a:gd name="T64" fmla="*/ 16 w 104"/>
                    <a:gd name="T65" fmla="*/ 51 h 131"/>
                    <a:gd name="T66" fmla="*/ 16 w 104"/>
                    <a:gd name="T67" fmla="*/ 51 h 131"/>
                    <a:gd name="T68" fmla="*/ 13 w 104"/>
                    <a:gd name="T69" fmla="*/ 51 h 131"/>
                    <a:gd name="T70" fmla="*/ 10 w 104"/>
                    <a:gd name="T71" fmla="*/ 48 h 131"/>
                    <a:gd name="T72" fmla="*/ 10 w 104"/>
                    <a:gd name="T73" fmla="*/ 35 h 131"/>
                    <a:gd name="T74" fmla="*/ 17 w 104"/>
                    <a:gd name="T75" fmla="*/ 66 h 131"/>
                    <a:gd name="T76" fmla="*/ 13 w 104"/>
                    <a:gd name="T77" fmla="*/ 62 h 131"/>
                    <a:gd name="T78" fmla="*/ 13 w 104"/>
                    <a:gd name="T79" fmla="*/ 59 h 131"/>
                    <a:gd name="T80" fmla="*/ 17 w 104"/>
                    <a:gd name="T81" fmla="*/ 59 h 131"/>
                    <a:gd name="T82" fmla="*/ 19 w 104"/>
                    <a:gd name="T83" fmla="*/ 66 h 131"/>
                    <a:gd name="T84" fmla="*/ 17 w 104"/>
                    <a:gd name="T85" fmla="*/ 66 h 131"/>
                    <a:gd name="T86" fmla="*/ 35 w 104"/>
                    <a:gd name="T87" fmla="*/ 74 h 131"/>
                    <a:gd name="T88" fmla="*/ 50 w 104"/>
                    <a:gd name="T89" fmla="*/ 74 h 131"/>
                    <a:gd name="T90" fmla="*/ 52 w 104"/>
                    <a:gd name="T91" fmla="*/ 74 h 131"/>
                    <a:gd name="T92" fmla="*/ 60 w 104"/>
                    <a:gd name="T93" fmla="*/ 66 h 131"/>
                    <a:gd name="T94" fmla="*/ 52 w 104"/>
                    <a:gd name="T95" fmla="*/ 59 h 131"/>
                    <a:gd name="T96" fmla="*/ 44 w 104"/>
                    <a:gd name="T97" fmla="*/ 66 h 131"/>
                    <a:gd name="T98" fmla="*/ 28 w 104"/>
                    <a:gd name="T99" fmla="*/ 66 h 131"/>
                    <a:gd name="T100" fmla="*/ 24 w 104"/>
                    <a:gd name="T101" fmla="*/ 51 h 131"/>
                    <a:gd name="T102" fmla="*/ 52 w 104"/>
                    <a:gd name="T103" fmla="*/ 23 h 131"/>
                    <a:gd name="T104" fmla="*/ 80 w 104"/>
                    <a:gd name="T105" fmla="*/ 51 h 131"/>
                    <a:gd name="T106" fmla="*/ 52 w 104"/>
                    <a:gd name="T107" fmla="*/ 79 h 131"/>
                    <a:gd name="T108" fmla="*/ 35 w 104"/>
                    <a:gd name="T109" fmla="*/ 7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131">
                      <a:moveTo>
                        <a:pt x="70" y="82"/>
                      </a:moveTo>
                      <a:cubicBezTo>
                        <a:pt x="81" y="76"/>
                        <a:pt x="88" y="64"/>
                        <a:pt x="88" y="51"/>
                      </a:cubicBezTo>
                      <a:cubicBezTo>
                        <a:pt x="88" y="48"/>
                        <a:pt x="88" y="45"/>
                        <a:pt x="87" y="42"/>
                      </a:cubicBezTo>
                      <a:cubicBezTo>
                        <a:pt x="87" y="42"/>
                        <a:pt x="88" y="42"/>
                        <a:pt x="89" y="42"/>
                      </a:cubicBezTo>
                      <a:cubicBezTo>
                        <a:pt x="93" y="42"/>
                        <a:pt x="97" y="38"/>
                        <a:pt x="97" y="33"/>
                      </a:cubicBezTo>
                      <a:cubicBezTo>
                        <a:pt x="97" y="31"/>
                        <a:pt x="96" y="30"/>
                        <a:pt x="96" y="28"/>
                      </a:cubicBezTo>
                      <a:cubicBezTo>
                        <a:pt x="88" y="11"/>
                        <a:pt x="71" y="0"/>
                        <a:pt x="52" y="0"/>
                      </a:cubicBezTo>
                      <a:cubicBezTo>
                        <a:pt x="34" y="0"/>
                        <a:pt x="17" y="10"/>
                        <a:pt x="10" y="24"/>
                      </a:cubicBezTo>
                      <a:cubicBezTo>
                        <a:pt x="10" y="24"/>
                        <a:pt x="10" y="24"/>
                        <a:pt x="10" y="24"/>
                      </a:cubicBezTo>
                      <a:cubicBezTo>
                        <a:pt x="5" y="26"/>
                        <a:pt x="2" y="30"/>
                        <a:pt x="2" y="35"/>
                      </a:cubicBezTo>
                      <a:cubicBezTo>
                        <a:pt x="2" y="48"/>
                        <a:pt x="2" y="48"/>
                        <a:pt x="2" y="48"/>
                      </a:cubicBezTo>
                      <a:cubicBezTo>
                        <a:pt x="2" y="51"/>
                        <a:pt x="3" y="54"/>
                        <a:pt x="5" y="56"/>
                      </a:cubicBezTo>
                      <a:cubicBezTo>
                        <a:pt x="5" y="62"/>
                        <a:pt x="5" y="62"/>
                        <a:pt x="5" y="62"/>
                      </a:cubicBezTo>
                      <a:cubicBezTo>
                        <a:pt x="5" y="68"/>
                        <a:pt x="10" y="74"/>
                        <a:pt x="17" y="74"/>
                      </a:cubicBezTo>
                      <a:cubicBezTo>
                        <a:pt x="24" y="74"/>
                        <a:pt x="24" y="74"/>
                        <a:pt x="24" y="74"/>
                      </a:cubicBezTo>
                      <a:cubicBezTo>
                        <a:pt x="27" y="77"/>
                        <a:pt x="30" y="80"/>
                        <a:pt x="34" y="82"/>
                      </a:cubicBezTo>
                      <a:cubicBezTo>
                        <a:pt x="14" y="90"/>
                        <a:pt x="0" y="109"/>
                        <a:pt x="0" y="131"/>
                      </a:cubicBezTo>
                      <a:cubicBezTo>
                        <a:pt x="8" y="131"/>
                        <a:pt x="8" y="131"/>
                        <a:pt x="8" y="131"/>
                      </a:cubicBezTo>
                      <a:cubicBezTo>
                        <a:pt x="8" y="107"/>
                        <a:pt x="28" y="87"/>
                        <a:pt x="52" y="87"/>
                      </a:cubicBezTo>
                      <a:cubicBezTo>
                        <a:pt x="76" y="87"/>
                        <a:pt x="96" y="107"/>
                        <a:pt x="96" y="131"/>
                      </a:cubicBezTo>
                      <a:cubicBezTo>
                        <a:pt x="104" y="131"/>
                        <a:pt x="104" y="131"/>
                        <a:pt x="104" y="131"/>
                      </a:cubicBezTo>
                      <a:cubicBezTo>
                        <a:pt x="104" y="109"/>
                        <a:pt x="90" y="90"/>
                        <a:pt x="70" y="82"/>
                      </a:cubicBezTo>
                      <a:close/>
                      <a:moveTo>
                        <a:pt x="52" y="8"/>
                      </a:moveTo>
                      <a:cubicBezTo>
                        <a:pt x="65" y="8"/>
                        <a:pt x="77" y="15"/>
                        <a:pt x="85" y="26"/>
                      </a:cubicBezTo>
                      <a:cubicBezTo>
                        <a:pt x="83" y="26"/>
                        <a:pt x="82" y="28"/>
                        <a:pt x="81" y="30"/>
                      </a:cubicBezTo>
                      <a:cubicBezTo>
                        <a:pt x="74" y="21"/>
                        <a:pt x="64" y="15"/>
                        <a:pt x="52" y="15"/>
                      </a:cubicBezTo>
                      <a:cubicBezTo>
                        <a:pt x="43" y="15"/>
                        <a:pt x="35" y="18"/>
                        <a:pt x="29" y="24"/>
                      </a:cubicBezTo>
                      <a:cubicBezTo>
                        <a:pt x="20" y="24"/>
                        <a:pt x="20" y="24"/>
                        <a:pt x="20" y="24"/>
                      </a:cubicBezTo>
                      <a:cubicBezTo>
                        <a:pt x="27" y="14"/>
                        <a:pt x="39" y="8"/>
                        <a:pt x="52" y="8"/>
                      </a:cubicBezTo>
                      <a:close/>
                      <a:moveTo>
                        <a:pt x="10" y="35"/>
                      </a:moveTo>
                      <a:cubicBezTo>
                        <a:pt x="10" y="33"/>
                        <a:pt x="11" y="32"/>
                        <a:pt x="13" y="32"/>
                      </a:cubicBezTo>
                      <a:cubicBezTo>
                        <a:pt x="22" y="32"/>
                        <a:pt x="22" y="32"/>
                        <a:pt x="22" y="32"/>
                      </a:cubicBezTo>
                      <a:cubicBezTo>
                        <a:pt x="18" y="37"/>
                        <a:pt x="16" y="44"/>
                        <a:pt x="16" y="51"/>
                      </a:cubicBezTo>
                      <a:cubicBezTo>
                        <a:pt x="16" y="51"/>
                        <a:pt x="16" y="51"/>
                        <a:pt x="16" y="51"/>
                      </a:cubicBezTo>
                      <a:cubicBezTo>
                        <a:pt x="13" y="51"/>
                        <a:pt x="13" y="51"/>
                        <a:pt x="13" y="51"/>
                      </a:cubicBezTo>
                      <a:cubicBezTo>
                        <a:pt x="11" y="51"/>
                        <a:pt x="10" y="50"/>
                        <a:pt x="10" y="48"/>
                      </a:cubicBezTo>
                      <a:lnTo>
                        <a:pt x="10" y="35"/>
                      </a:lnTo>
                      <a:close/>
                      <a:moveTo>
                        <a:pt x="17" y="66"/>
                      </a:moveTo>
                      <a:cubicBezTo>
                        <a:pt x="15" y="66"/>
                        <a:pt x="13" y="64"/>
                        <a:pt x="13" y="62"/>
                      </a:cubicBezTo>
                      <a:cubicBezTo>
                        <a:pt x="13" y="59"/>
                        <a:pt x="13" y="59"/>
                        <a:pt x="13" y="59"/>
                      </a:cubicBezTo>
                      <a:cubicBezTo>
                        <a:pt x="17" y="59"/>
                        <a:pt x="17" y="59"/>
                        <a:pt x="17" y="59"/>
                      </a:cubicBezTo>
                      <a:cubicBezTo>
                        <a:pt x="18" y="61"/>
                        <a:pt x="18" y="64"/>
                        <a:pt x="19" y="66"/>
                      </a:cubicBezTo>
                      <a:lnTo>
                        <a:pt x="17" y="66"/>
                      </a:lnTo>
                      <a:close/>
                      <a:moveTo>
                        <a:pt x="35" y="74"/>
                      </a:moveTo>
                      <a:cubicBezTo>
                        <a:pt x="50" y="74"/>
                        <a:pt x="50" y="74"/>
                        <a:pt x="50" y="74"/>
                      </a:cubicBezTo>
                      <a:cubicBezTo>
                        <a:pt x="51" y="74"/>
                        <a:pt x="51" y="74"/>
                        <a:pt x="52" y="74"/>
                      </a:cubicBezTo>
                      <a:cubicBezTo>
                        <a:pt x="56" y="74"/>
                        <a:pt x="60" y="70"/>
                        <a:pt x="60" y="66"/>
                      </a:cubicBezTo>
                      <a:cubicBezTo>
                        <a:pt x="60" y="62"/>
                        <a:pt x="56" y="59"/>
                        <a:pt x="52" y="59"/>
                      </a:cubicBezTo>
                      <a:cubicBezTo>
                        <a:pt x="48" y="59"/>
                        <a:pt x="45" y="62"/>
                        <a:pt x="44" y="66"/>
                      </a:cubicBezTo>
                      <a:cubicBezTo>
                        <a:pt x="28" y="66"/>
                        <a:pt x="28" y="66"/>
                        <a:pt x="28" y="66"/>
                      </a:cubicBezTo>
                      <a:cubicBezTo>
                        <a:pt x="26" y="61"/>
                        <a:pt x="24" y="56"/>
                        <a:pt x="24" y="51"/>
                      </a:cubicBezTo>
                      <a:cubicBezTo>
                        <a:pt x="24" y="36"/>
                        <a:pt x="37" y="23"/>
                        <a:pt x="52" y="23"/>
                      </a:cubicBezTo>
                      <a:cubicBezTo>
                        <a:pt x="67" y="23"/>
                        <a:pt x="80" y="36"/>
                        <a:pt x="80" y="51"/>
                      </a:cubicBezTo>
                      <a:cubicBezTo>
                        <a:pt x="80" y="66"/>
                        <a:pt x="67" y="79"/>
                        <a:pt x="52" y="79"/>
                      </a:cubicBezTo>
                      <a:cubicBezTo>
                        <a:pt x="46" y="79"/>
                        <a:pt x="40" y="77"/>
                        <a:pt x="35" y="74"/>
                      </a:cubicBezTo>
                      <a:close/>
                    </a:path>
                  </a:pathLst>
                </a:custGeom>
                <a:solidFill>
                  <a:schemeClr val="tx2"/>
                </a:solidFill>
                <a:ln w="0">
                  <a:noFill/>
                </a:ln>
              </p:spPr>
              <p:txBody>
                <a:bodyPr vert="horz" wrap="square" lIns="89604" tIns="44802" rIns="89604" bIns="44802" numCol="1" anchor="t" anchorCtr="0" compatLnSpc="1">
                  <a:prstTxWarp prst="textNoShape">
                    <a:avLst/>
                  </a:prstTxWarp>
                </a:bodyPr>
                <a:lstStyle/>
                <a:p>
                  <a:pPr marL="0" marR="0" lvl="0" indent="0" algn="l" defTabSz="913701" rtl="0"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cxnSp>
          <p:nvCxnSpPr>
            <p:cNvPr id="128" name="Straight Connector 127">
              <a:extLst>
                <a:ext uri="{FF2B5EF4-FFF2-40B4-BE49-F238E27FC236}">
                  <a16:creationId xmlns:a16="http://schemas.microsoft.com/office/drawing/2014/main" id="{E58EB325-B023-48E9-882F-D2B97D687F42}"/>
                </a:ext>
              </a:extLst>
            </p:cNvPr>
            <p:cNvCxnSpPr/>
            <p:nvPr/>
          </p:nvCxnSpPr>
          <p:spPr>
            <a:xfrm>
              <a:off x="2583543" y="5242670"/>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12BE027-2C35-4F07-8A42-B1D3C5A72FCD}"/>
              </a:ext>
            </a:extLst>
          </p:cNvPr>
          <p:cNvGrpSpPr/>
          <p:nvPr/>
        </p:nvGrpSpPr>
        <p:grpSpPr>
          <a:xfrm>
            <a:off x="268355" y="6063605"/>
            <a:ext cx="2328399" cy="610300"/>
            <a:chOff x="266700" y="6064351"/>
            <a:chExt cx="2329059" cy="610474"/>
          </a:xfrm>
        </p:grpSpPr>
        <p:grpSp>
          <p:nvGrpSpPr>
            <p:cNvPr id="118" name="Group 117">
              <a:extLst>
                <a:ext uri="{FF2B5EF4-FFF2-40B4-BE49-F238E27FC236}">
                  <a16:creationId xmlns:a16="http://schemas.microsoft.com/office/drawing/2014/main" id="{4C7BEDA1-241C-4F55-B026-F9C4701E7106}"/>
                </a:ext>
              </a:extLst>
            </p:cNvPr>
            <p:cNvGrpSpPr/>
            <p:nvPr/>
          </p:nvGrpSpPr>
          <p:grpSpPr>
            <a:xfrm>
              <a:off x="266700" y="6064351"/>
              <a:ext cx="2329059" cy="610474"/>
              <a:chOff x="265492" y="6093379"/>
              <a:chExt cx="2329059" cy="610474"/>
            </a:xfrm>
          </p:grpSpPr>
          <p:sp>
            <p:nvSpPr>
              <p:cNvPr id="99" name="Rectangle 98">
                <a:extLst>
                  <a:ext uri="{FF2B5EF4-FFF2-40B4-BE49-F238E27FC236}">
                    <a16:creationId xmlns:a16="http://schemas.microsoft.com/office/drawing/2014/main" id="{4F7BE7CC-92B4-490B-AA77-55FAC38C9BB0}"/>
                  </a:ext>
                </a:extLst>
              </p:cNvPr>
              <p:cNvSpPr/>
              <p:nvPr/>
            </p:nvSpPr>
            <p:spPr bwMode="auto">
              <a:xfrm>
                <a:off x="869072" y="6093379"/>
                <a:ext cx="1725479" cy="6104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01" rIns="0" bIns="146201" numCol="1" spcCol="0" rtlCol="0" fromWordArt="0" anchor="ctr" anchorCtr="0" forceAA="0" compatLnSpc="1">
                <a:prstTxWarp prst="textNoShape">
                  <a:avLst/>
                </a:prstTxWarp>
                <a:noAutofit/>
              </a:bodyPr>
              <a:lstStyle/>
              <a:p>
                <a:pPr marL="0" marR="0" lvl="0" indent="0" algn="l" defTabSz="931578"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100000">
                          <a:srgbClr val="737373"/>
                        </a:gs>
                        <a:gs pos="0">
                          <a:srgbClr val="737373"/>
                        </a:gs>
                      </a:gsLst>
                      <a:lin ang="5400000" scaled="0"/>
                    </a:gradFill>
                    <a:effectLst/>
                    <a:uLnTx/>
                    <a:uFillTx/>
                    <a:latin typeface="Segoe UI Semilight"/>
                    <a:ea typeface="Segoe UI" panose="020B0502040204020203" pitchFamily="34" charset="0"/>
                    <a:cs typeface="Segoe UI" panose="020B0502040204020203" pitchFamily="34" charset="0"/>
                  </a:rPr>
                  <a:t>Technology systems and services</a:t>
                </a:r>
              </a:p>
            </p:txBody>
          </p:sp>
          <p:grpSp>
            <p:nvGrpSpPr>
              <p:cNvPr id="16" name="Group 15">
                <a:extLst>
                  <a:ext uri="{FF2B5EF4-FFF2-40B4-BE49-F238E27FC236}">
                    <a16:creationId xmlns:a16="http://schemas.microsoft.com/office/drawing/2014/main" id="{B7328E25-CAFC-48B5-826D-05510B1AB0E7}"/>
                  </a:ext>
                </a:extLst>
              </p:cNvPr>
              <p:cNvGrpSpPr/>
              <p:nvPr/>
            </p:nvGrpSpPr>
            <p:grpSpPr>
              <a:xfrm>
                <a:off x="265492" y="6192439"/>
                <a:ext cx="407691" cy="412355"/>
                <a:chOff x="332975" y="6192439"/>
                <a:chExt cx="407691" cy="412355"/>
              </a:xfrm>
            </p:grpSpPr>
            <p:sp>
              <p:nvSpPr>
                <p:cNvPr id="105" name="Oval 104">
                  <a:extLst>
                    <a:ext uri="{FF2B5EF4-FFF2-40B4-BE49-F238E27FC236}">
                      <a16:creationId xmlns:a16="http://schemas.microsoft.com/office/drawing/2014/main" id="{BFFE6B21-789E-4140-9344-5B17E5816745}"/>
                    </a:ext>
                  </a:extLst>
                </p:cNvPr>
                <p:cNvSpPr/>
                <p:nvPr/>
              </p:nvSpPr>
              <p:spPr bwMode="auto">
                <a:xfrm rot="5400000">
                  <a:off x="330643" y="6194771"/>
                  <a:ext cx="412355" cy="407691"/>
                </a:xfrm>
                <a:prstGeom prst="ellipse">
                  <a:avLst/>
                </a:prstGeom>
                <a:solidFill>
                  <a:schemeClr val="bg1"/>
                </a:solid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err="1">
                    <a:ln>
                      <a:noFill/>
                    </a:ln>
                    <a:gradFill>
                      <a:gsLst>
                        <a:gs pos="100000">
                          <a:srgbClr val="737373"/>
                        </a:gs>
                        <a:gs pos="0">
                          <a:srgbClr val="737373"/>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11" name="chip">
                  <a:extLst>
                    <a:ext uri="{FF2B5EF4-FFF2-40B4-BE49-F238E27FC236}">
                      <a16:creationId xmlns:a16="http://schemas.microsoft.com/office/drawing/2014/main" id="{58938E6E-4F4F-4D74-9976-7F17A2535321}"/>
                    </a:ext>
                  </a:extLst>
                </p:cNvPr>
                <p:cNvSpPr>
                  <a:spLocks noChangeAspect="1" noEditPoints="1"/>
                </p:cNvSpPr>
                <p:nvPr/>
              </p:nvSpPr>
              <p:spPr bwMode="auto">
                <a:xfrm>
                  <a:off x="421687" y="6273618"/>
                  <a:ext cx="230268" cy="24999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100000">
                          <a:srgbClr val="737373"/>
                        </a:gs>
                        <a:gs pos="0">
                          <a:srgbClr val="737373"/>
                        </a:gs>
                      </a:gsLst>
                      <a:lin ang="5400000" scaled="0"/>
                    </a:gradFill>
                    <a:effectLst/>
                    <a:uLnTx/>
                    <a:uFillTx/>
                    <a:latin typeface="Segoe UI Semilight"/>
                    <a:ea typeface="+mn-ea"/>
                    <a:cs typeface="+mn-cs"/>
                  </a:endParaRPr>
                </a:p>
              </p:txBody>
            </p:sp>
          </p:grpSp>
        </p:grpSp>
        <p:cxnSp>
          <p:nvCxnSpPr>
            <p:cNvPr id="129" name="Straight Connector 128">
              <a:extLst>
                <a:ext uri="{FF2B5EF4-FFF2-40B4-BE49-F238E27FC236}">
                  <a16:creationId xmlns:a16="http://schemas.microsoft.com/office/drawing/2014/main" id="{320A12C6-A225-4929-B20F-7AC5E6D408D3}"/>
                </a:ext>
              </a:extLst>
            </p:cNvPr>
            <p:cNvCxnSpPr/>
            <p:nvPr/>
          </p:nvCxnSpPr>
          <p:spPr>
            <a:xfrm>
              <a:off x="2583543" y="6081908"/>
              <a:ext cx="0" cy="534978"/>
            </a:xfrm>
            <a:prstGeom prst="line">
              <a:avLst/>
            </a:prstGeom>
            <a:ln w="15875">
              <a:solidFill>
                <a:schemeClr val="accent6">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652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42" presetClass="path" presetSubtype="0" accel="50000" decel="50000" fill="hold" nodeType="withEffect">
                                  <p:stCondLst>
                                    <p:cond delay="0"/>
                                  </p:stCondLst>
                                  <p:childTnLst>
                                    <p:animMotion origin="layout" path="M -0.06784 0.00486 L -0.00104 0.00532 " pathEditMode="relative" rAng="0" ptsTypes="AA">
                                      <p:cBhvr>
                                        <p:cTn id="9" dur="750" fill="hold"/>
                                        <p:tgtEl>
                                          <p:spTgt spid="3"/>
                                        </p:tgtEl>
                                        <p:attrNameLst>
                                          <p:attrName>ppt_x</p:attrName>
                                          <p:attrName>ppt_y</p:attrName>
                                        </p:attrNameLst>
                                      </p:cBhvr>
                                      <p:rCtr x="3333" y="23"/>
                                    </p:animMotion>
                                  </p:childTnLst>
                                </p:cTn>
                              </p:par>
                              <p:par>
                                <p:cTn id="10" presetID="10" presetClass="entr" presetSubtype="0" fill="hold" nodeType="withEffect">
                                  <p:stCondLst>
                                    <p:cond delay="500"/>
                                  </p:stCondLst>
                                  <p:childTnLst>
                                    <p:set>
                                      <p:cBhvr>
                                        <p:cTn id="11" dur="1" fill="hold">
                                          <p:stCondLst>
                                            <p:cond delay="0"/>
                                          </p:stCondLst>
                                        </p:cTn>
                                        <p:tgtEl>
                                          <p:spTgt spid="1024"/>
                                        </p:tgtEl>
                                        <p:attrNameLst>
                                          <p:attrName>style.visibility</p:attrName>
                                        </p:attrNameLst>
                                      </p:cBhvr>
                                      <p:to>
                                        <p:strVal val="visible"/>
                                      </p:to>
                                    </p:set>
                                    <p:animEffect transition="in" filter="fade">
                                      <p:cBhvr>
                                        <p:cTn id="12" dur="500"/>
                                        <p:tgtEl>
                                          <p:spTgt spid="1024"/>
                                        </p:tgtEl>
                                      </p:cBhvr>
                                    </p:animEffect>
                                  </p:childTnLst>
                                </p:cTn>
                              </p:par>
                              <p:par>
                                <p:cTn id="13" presetID="10" presetClass="entr" presetSubtype="0"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750"/>
                                        <p:tgtEl>
                                          <p:spTgt spid="15"/>
                                        </p:tgtEl>
                                      </p:cBhvr>
                                    </p:animEffect>
                                  </p:childTnLst>
                                </p:cTn>
                              </p:par>
                              <p:par>
                                <p:cTn id="16" presetID="42" presetClass="path" presetSubtype="0" accel="50000" decel="50000" fill="hold" nodeType="withEffect">
                                  <p:stCondLst>
                                    <p:cond delay="250"/>
                                  </p:stCondLst>
                                  <p:childTnLst>
                                    <p:animMotion origin="layout" path="M -0.06784 0.00486 L -0.00104 0.00532 " pathEditMode="relative" rAng="0" ptsTypes="AA">
                                      <p:cBhvr>
                                        <p:cTn id="17" dur="750" fill="hold"/>
                                        <p:tgtEl>
                                          <p:spTgt spid="15"/>
                                        </p:tgtEl>
                                        <p:attrNameLst>
                                          <p:attrName>ppt_x</p:attrName>
                                          <p:attrName>ppt_y</p:attrName>
                                        </p:attrNameLst>
                                      </p:cBhvr>
                                      <p:rCtr x="3333" y="23"/>
                                    </p:animMotion>
                                  </p:childTnLst>
                                </p:cTn>
                              </p:par>
                              <p:par>
                                <p:cTn id="18" presetID="10" presetClass="entr" presetSubtype="0" fill="hold" nodeType="withEffect">
                                  <p:stCondLst>
                                    <p:cond delay="750"/>
                                  </p:stCondLst>
                                  <p:childTnLst>
                                    <p:set>
                                      <p:cBhvr>
                                        <p:cTn id="19" dur="1" fill="hold">
                                          <p:stCondLst>
                                            <p:cond delay="0"/>
                                          </p:stCondLst>
                                        </p:cTn>
                                        <p:tgtEl>
                                          <p:spTgt spid="1025"/>
                                        </p:tgtEl>
                                        <p:attrNameLst>
                                          <p:attrName>style.visibility</p:attrName>
                                        </p:attrNameLst>
                                      </p:cBhvr>
                                      <p:to>
                                        <p:strVal val="visible"/>
                                      </p:to>
                                    </p:set>
                                    <p:animEffect transition="in" filter="fade">
                                      <p:cBhvr>
                                        <p:cTn id="20" dur="500"/>
                                        <p:tgtEl>
                                          <p:spTgt spid="1025"/>
                                        </p:tgtEl>
                                      </p:cBhvr>
                                    </p:animEffect>
                                  </p:childTnLst>
                                </p:cTn>
                              </p:par>
                              <p:par>
                                <p:cTn id="21" presetID="10" presetClass="entr" presetSubtype="0" fill="hold" nodeType="withEffect">
                                  <p:stCondLst>
                                    <p:cond delay="75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750"/>
                                        <p:tgtEl>
                                          <p:spTgt spid="18"/>
                                        </p:tgtEl>
                                      </p:cBhvr>
                                    </p:animEffect>
                                  </p:childTnLst>
                                </p:cTn>
                              </p:par>
                              <p:par>
                                <p:cTn id="24" presetID="42" presetClass="path" presetSubtype="0" accel="50000" decel="50000" fill="hold" nodeType="withEffect">
                                  <p:stCondLst>
                                    <p:cond delay="500"/>
                                  </p:stCondLst>
                                  <p:childTnLst>
                                    <p:animMotion origin="layout" path="M -0.06784 0.00486 L -0.00104 0.00532 " pathEditMode="relative" rAng="0" ptsTypes="AA">
                                      <p:cBhvr>
                                        <p:cTn id="25" dur="750" fill="hold"/>
                                        <p:tgtEl>
                                          <p:spTgt spid="18"/>
                                        </p:tgtEl>
                                        <p:attrNameLst>
                                          <p:attrName>ppt_x</p:attrName>
                                          <p:attrName>ppt_y</p:attrName>
                                        </p:attrNameLst>
                                      </p:cBhvr>
                                      <p:rCtr x="3333" y="23"/>
                                    </p:animMotion>
                                  </p:childTnLst>
                                </p:cTn>
                              </p:par>
                              <p:par>
                                <p:cTn id="26" presetID="10" presetClass="entr" presetSubtype="0" fill="hold" nodeType="withEffect">
                                  <p:stCondLst>
                                    <p:cond delay="1000"/>
                                  </p:stCondLst>
                                  <p:childTnLst>
                                    <p:set>
                                      <p:cBhvr>
                                        <p:cTn id="27" dur="1" fill="hold">
                                          <p:stCondLst>
                                            <p:cond delay="0"/>
                                          </p:stCondLst>
                                        </p:cTn>
                                        <p:tgtEl>
                                          <p:spTgt spid="1027"/>
                                        </p:tgtEl>
                                        <p:attrNameLst>
                                          <p:attrName>style.visibility</p:attrName>
                                        </p:attrNameLst>
                                      </p:cBhvr>
                                      <p:to>
                                        <p:strVal val="visible"/>
                                      </p:to>
                                    </p:set>
                                    <p:animEffect transition="in" filter="fade">
                                      <p:cBhvr>
                                        <p:cTn id="28" dur="500"/>
                                        <p:tgtEl>
                                          <p:spTgt spid="1027"/>
                                        </p:tgtEl>
                                      </p:cBhvr>
                                    </p:animEffect>
                                  </p:childTnLst>
                                </p:cTn>
                              </p:par>
                              <p:par>
                                <p:cTn id="29" presetID="10" presetClass="entr" presetSubtype="0" fill="hold" nodeType="withEffect">
                                  <p:stCondLst>
                                    <p:cond delay="10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750"/>
                                        <p:tgtEl>
                                          <p:spTgt spid="19"/>
                                        </p:tgtEl>
                                      </p:cBhvr>
                                    </p:animEffect>
                                  </p:childTnLst>
                                </p:cTn>
                              </p:par>
                              <p:par>
                                <p:cTn id="32" presetID="42" presetClass="path" presetSubtype="0" accel="50000" decel="50000" fill="hold" nodeType="withEffect">
                                  <p:stCondLst>
                                    <p:cond delay="750"/>
                                  </p:stCondLst>
                                  <p:childTnLst>
                                    <p:animMotion origin="layout" path="M -0.06784 0.00486 L -0.00104 0.00532 " pathEditMode="relative" rAng="0" ptsTypes="AA">
                                      <p:cBhvr>
                                        <p:cTn id="33" dur="750" fill="hold"/>
                                        <p:tgtEl>
                                          <p:spTgt spid="19"/>
                                        </p:tgtEl>
                                        <p:attrNameLst>
                                          <p:attrName>ppt_x</p:attrName>
                                          <p:attrName>ppt_y</p:attrName>
                                        </p:attrNameLst>
                                      </p:cBhvr>
                                      <p:rCtr x="3333" y="23"/>
                                    </p:animMotion>
                                  </p:childTnLst>
                                </p:cTn>
                              </p:par>
                              <p:par>
                                <p:cTn id="34" presetID="10" presetClass="entr" presetSubtype="0" fill="hold" nodeType="withEffect">
                                  <p:stCondLst>
                                    <p:cond delay="1250"/>
                                  </p:stCondLst>
                                  <p:childTnLst>
                                    <p:set>
                                      <p:cBhvr>
                                        <p:cTn id="35" dur="1" fill="hold">
                                          <p:stCondLst>
                                            <p:cond delay="0"/>
                                          </p:stCondLst>
                                        </p:cTn>
                                        <p:tgtEl>
                                          <p:spTgt spid="1029"/>
                                        </p:tgtEl>
                                        <p:attrNameLst>
                                          <p:attrName>style.visibility</p:attrName>
                                        </p:attrNameLst>
                                      </p:cBhvr>
                                      <p:to>
                                        <p:strVal val="visible"/>
                                      </p:to>
                                    </p:set>
                                    <p:animEffect transition="in" filter="fade">
                                      <p:cBhvr>
                                        <p:cTn id="36" dur="500"/>
                                        <p:tgtEl>
                                          <p:spTgt spid="1029"/>
                                        </p:tgtEl>
                                      </p:cBhvr>
                                    </p:animEffect>
                                  </p:childTnLst>
                                </p:cTn>
                              </p:par>
                              <p:par>
                                <p:cTn id="37" presetID="10" presetClass="entr" presetSubtype="0" fill="hold" nodeType="withEffect">
                                  <p:stCondLst>
                                    <p:cond delay="125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750"/>
                                        <p:tgtEl>
                                          <p:spTgt spid="20"/>
                                        </p:tgtEl>
                                      </p:cBhvr>
                                    </p:animEffect>
                                  </p:childTnLst>
                                </p:cTn>
                              </p:par>
                              <p:par>
                                <p:cTn id="40" presetID="42" presetClass="path" presetSubtype="0" accel="50000" decel="50000" fill="hold" nodeType="withEffect">
                                  <p:stCondLst>
                                    <p:cond delay="1000"/>
                                  </p:stCondLst>
                                  <p:childTnLst>
                                    <p:animMotion origin="layout" path="M -0.06784 0.00486 L -0.00104 0.00532 " pathEditMode="relative" rAng="0" ptsTypes="AA">
                                      <p:cBhvr>
                                        <p:cTn id="41" dur="750" fill="hold"/>
                                        <p:tgtEl>
                                          <p:spTgt spid="20"/>
                                        </p:tgtEl>
                                        <p:attrNameLst>
                                          <p:attrName>ppt_x</p:attrName>
                                          <p:attrName>ppt_y</p:attrName>
                                        </p:attrNameLst>
                                      </p:cBhvr>
                                      <p:rCtr x="3333" y="23"/>
                                    </p:animMotion>
                                  </p:childTnLst>
                                </p:cTn>
                              </p:par>
                              <p:par>
                                <p:cTn id="42" presetID="10" presetClass="entr" presetSubtype="0" fill="hold" nodeType="withEffect">
                                  <p:stCondLst>
                                    <p:cond delay="1500"/>
                                  </p:stCondLst>
                                  <p:childTnLst>
                                    <p:set>
                                      <p:cBhvr>
                                        <p:cTn id="43" dur="1" fill="hold">
                                          <p:stCondLst>
                                            <p:cond delay="0"/>
                                          </p:stCondLst>
                                        </p:cTn>
                                        <p:tgtEl>
                                          <p:spTgt spid="1030"/>
                                        </p:tgtEl>
                                        <p:attrNameLst>
                                          <p:attrName>style.visibility</p:attrName>
                                        </p:attrNameLst>
                                      </p:cBhvr>
                                      <p:to>
                                        <p:strVal val="visible"/>
                                      </p:to>
                                    </p:set>
                                    <p:animEffect transition="in" filter="fade">
                                      <p:cBhvr>
                                        <p:cTn id="44" dur="500"/>
                                        <p:tgtEl>
                                          <p:spTgt spid="1030"/>
                                        </p:tgtEl>
                                      </p:cBhvr>
                                    </p:animEffect>
                                  </p:childTnLst>
                                </p:cTn>
                              </p:par>
                              <p:par>
                                <p:cTn id="45" presetID="10" presetClass="entr" presetSubtype="0" fill="hold" nodeType="withEffect">
                                  <p:stCondLst>
                                    <p:cond delay="15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750"/>
                                        <p:tgtEl>
                                          <p:spTgt spid="21"/>
                                        </p:tgtEl>
                                      </p:cBhvr>
                                    </p:animEffect>
                                  </p:childTnLst>
                                </p:cTn>
                              </p:par>
                              <p:par>
                                <p:cTn id="48" presetID="42" presetClass="path" presetSubtype="0" accel="50000" decel="50000" fill="hold" nodeType="withEffect">
                                  <p:stCondLst>
                                    <p:cond delay="1250"/>
                                  </p:stCondLst>
                                  <p:childTnLst>
                                    <p:animMotion origin="layout" path="M -0.06784 0.00486 L -0.00104 0.00532 " pathEditMode="relative" rAng="0" ptsTypes="AA">
                                      <p:cBhvr>
                                        <p:cTn id="49" dur="750" fill="hold"/>
                                        <p:tgtEl>
                                          <p:spTgt spid="21"/>
                                        </p:tgtEl>
                                        <p:attrNameLst>
                                          <p:attrName>ppt_x</p:attrName>
                                          <p:attrName>ppt_y</p:attrName>
                                        </p:attrNameLst>
                                      </p:cBhvr>
                                      <p:rCtr x="3333" y="23"/>
                                    </p:animMotion>
                                  </p:childTnLst>
                                </p:cTn>
                              </p:par>
                              <p:par>
                                <p:cTn id="50" presetID="10" presetClass="entr" presetSubtype="0" fill="hold" nodeType="withEffect">
                                  <p:stCondLst>
                                    <p:cond delay="1500"/>
                                  </p:stCondLst>
                                  <p:childTnLst>
                                    <p:set>
                                      <p:cBhvr>
                                        <p:cTn id="51" dur="1" fill="hold">
                                          <p:stCondLst>
                                            <p:cond delay="0"/>
                                          </p:stCondLst>
                                        </p:cTn>
                                        <p:tgtEl>
                                          <p:spTgt spid="1031"/>
                                        </p:tgtEl>
                                        <p:attrNameLst>
                                          <p:attrName>style.visibility</p:attrName>
                                        </p:attrNameLst>
                                      </p:cBhvr>
                                      <p:to>
                                        <p:strVal val="visible"/>
                                      </p:to>
                                    </p:set>
                                    <p:animEffect transition="in" filter="fade">
                                      <p:cBhvr>
                                        <p:cTn id="52" dur="500"/>
                                        <p:tgtEl>
                                          <p:spTgt spid="1031"/>
                                        </p:tgtEl>
                                      </p:cBhvr>
                                    </p:animEffect>
                                  </p:childTnLst>
                                </p:cTn>
                              </p:par>
                              <p:par>
                                <p:cTn id="53" presetID="10" presetClass="entr" presetSubtype="0" fill="hold" nodeType="withEffect">
                                  <p:stCondLst>
                                    <p:cond delay="175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750"/>
                                        <p:tgtEl>
                                          <p:spTgt spid="22"/>
                                        </p:tgtEl>
                                      </p:cBhvr>
                                    </p:animEffect>
                                  </p:childTnLst>
                                </p:cTn>
                              </p:par>
                              <p:par>
                                <p:cTn id="56" presetID="42" presetClass="path" presetSubtype="0" accel="50000" decel="50000" fill="hold" nodeType="withEffect">
                                  <p:stCondLst>
                                    <p:cond delay="1500"/>
                                  </p:stCondLst>
                                  <p:childTnLst>
                                    <p:animMotion origin="layout" path="M -0.06784 0.00486 L -0.00104 0.00532 " pathEditMode="relative" rAng="0" ptsTypes="AA">
                                      <p:cBhvr>
                                        <p:cTn id="57" dur="750" fill="hold"/>
                                        <p:tgtEl>
                                          <p:spTgt spid="22"/>
                                        </p:tgtEl>
                                        <p:attrNameLst>
                                          <p:attrName>ppt_x</p:attrName>
                                          <p:attrName>ppt_y</p:attrName>
                                        </p:attrNameLst>
                                      </p:cBhvr>
                                      <p:rCtr x="3333" y="23"/>
                                    </p:animMotion>
                                  </p:childTnLst>
                                </p:cTn>
                              </p:par>
                              <p:par>
                                <p:cTn id="58" presetID="10" presetClass="entr" presetSubtype="0" fill="hold" nodeType="withEffect">
                                  <p:stCondLst>
                                    <p:cond delay="1750"/>
                                  </p:stCondLst>
                                  <p:childTnLst>
                                    <p:set>
                                      <p:cBhvr>
                                        <p:cTn id="59" dur="1" fill="hold">
                                          <p:stCondLst>
                                            <p:cond delay="0"/>
                                          </p:stCondLst>
                                        </p:cTn>
                                        <p:tgtEl>
                                          <p:spTgt spid="1032"/>
                                        </p:tgtEl>
                                        <p:attrNameLst>
                                          <p:attrName>style.visibility</p:attrName>
                                        </p:attrNameLst>
                                      </p:cBhvr>
                                      <p:to>
                                        <p:strVal val="visible"/>
                                      </p:to>
                                    </p:set>
                                    <p:animEffect transition="in" filter="fade">
                                      <p:cBhvr>
                                        <p:cTn id="60"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8FAE59-13CD-41F4-B833-3D96D92E376B}"/>
              </a:ext>
            </a:extLst>
          </p:cNvPr>
          <p:cNvSpPr/>
          <p:nvPr/>
        </p:nvSpPr>
        <p:spPr bwMode="auto">
          <a:xfrm>
            <a:off x="7609836" y="889987"/>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20M</a:t>
            </a:r>
          </a:p>
          <a:p>
            <a:pPr marL="0" marR="0" lvl="0" indent="0" algn="l" defTabSz="914102" rtl="0" eaLnBrk="1" fontAlgn="base"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Data models hosted in the </a:t>
            </a:r>
            <a:b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dirty="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 service</a:t>
            </a:r>
          </a:p>
        </p:txBody>
      </p:sp>
      <p:sp>
        <p:nvSpPr>
          <p:cNvPr id="3" name="Rectangle 2">
            <a:extLst>
              <a:ext uri="{FF2B5EF4-FFF2-40B4-BE49-F238E27FC236}">
                <a16:creationId xmlns:a16="http://schemas.microsoft.com/office/drawing/2014/main" id="{6A0BAC50-41CC-4894-8F49-47D08EBC7CB7}"/>
              </a:ext>
            </a:extLst>
          </p:cNvPr>
          <p:cNvSpPr/>
          <p:nvPr/>
        </p:nvSpPr>
        <p:spPr bwMode="auto">
          <a:xfrm>
            <a:off x="7609836" y="2707625"/>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10PB</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Of data uploaded to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BI/month</a:t>
            </a:r>
          </a:p>
        </p:txBody>
      </p:sp>
      <p:sp>
        <p:nvSpPr>
          <p:cNvPr id="4" name="Rectangle 3">
            <a:extLst>
              <a:ext uri="{FF2B5EF4-FFF2-40B4-BE49-F238E27FC236}">
                <a16:creationId xmlns:a16="http://schemas.microsoft.com/office/drawing/2014/main" id="{08F081D7-5C73-4EDD-8087-436352162CB0}"/>
              </a:ext>
            </a:extLst>
          </p:cNvPr>
          <p:cNvSpPr/>
          <p:nvPr/>
        </p:nvSpPr>
        <p:spPr bwMode="auto">
          <a:xfrm>
            <a:off x="7609836" y="4600931"/>
            <a:ext cx="3485696"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9M+ </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Report and dashboard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queries/hour</a:t>
            </a:r>
          </a:p>
        </p:txBody>
      </p:sp>
      <p:grpSp>
        <p:nvGrpSpPr>
          <p:cNvPr id="5" name="Group 4">
            <a:extLst>
              <a:ext uri="{FF2B5EF4-FFF2-40B4-BE49-F238E27FC236}">
                <a16:creationId xmlns:a16="http://schemas.microsoft.com/office/drawing/2014/main" id="{0378D344-AD13-440F-AC7F-0B6AD199DCCF}"/>
              </a:ext>
            </a:extLst>
          </p:cNvPr>
          <p:cNvGrpSpPr/>
          <p:nvPr/>
        </p:nvGrpSpPr>
        <p:grpSpPr>
          <a:xfrm>
            <a:off x="6142248" y="859768"/>
            <a:ext cx="1280160" cy="1280160"/>
            <a:chOff x="1171618" y="1605318"/>
            <a:chExt cx="1280160" cy="1280160"/>
          </a:xfrm>
        </p:grpSpPr>
        <p:grpSp>
          <p:nvGrpSpPr>
            <p:cNvPr id="6" name="Group 5">
              <a:extLst>
                <a:ext uri="{FF2B5EF4-FFF2-40B4-BE49-F238E27FC236}">
                  <a16:creationId xmlns:a16="http://schemas.microsoft.com/office/drawing/2014/main" id="{7DA4178E-CB09-434E-8A7E-8159058039ED}"/>
                </a:ext>
              </a:extLst>
            </p:cNvPr>
            <p:cNvGrpSpPr>
              <a:grpSpLocks noChangeAspect="1"/>
            </p:cNvGrpSpPr>
            <p:nvPr/>
          </p:nvGrpSpPr>
          <p:grpSpPr bwMode="auto">
            <a:xfrm>
              <a:off x="1490575" y="1957773"/>
              <a:ext cx="642246" cy="575250"/>
              <a:chOff x="578" y="1092"/>
              <a:chExt cx="278" cy="249"/>
            </a:xfrm>
          </p:grpSpPr>
          <p:sp>
            <p:nvSpPr>
              <p:cNvPr id="8" name="Freeform 5">
                <a:extLst>
                  <a:ext uri="{FF2B5EF4-FFF2-40B4-BE49-F238E27FC236}">
                    <a16:creationId xmlns:a16="http://schemas.microsoft.com/office/drawing/2014/main" id="{DFD80085-DE57-4446-8D2D-9D4D8A5E3FA0}"/>
                  </a:ext>
                </a:extLst>
              </p:cNvPr>
              <p:cNvSpPr>
                <a:spLocks noEditPoints="1"/>
              </p:cNvSpPr>
              <p:nvPr/>
            </p:nvSpPr>
            <p:spPr bwMode="auto">
              <a:xfrm>
                <a:off x="676" y="1188"/>
                <a:ext cx="82" cy="153"/>
              </a:xfrm>
              <a:custGeom>
                <a:avLst/>
                <a:gdLst>
                  <a:gd name="T0" fmla="*/ 0 w 82"/>
                  <a:gd name="T1" fmla="*/ 42 h 153"/>
                  <a:gd name="T2" fmla="*/ 42 w 82"/>
                  <a:gd name="T3" fmla="*/ 0 h 153"/>
                  <a:gd name="T4" fmla="*/ 82 w 82"/>
                  <a:gd name="T5" fmla="*/ 42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2"/>
                    </a:moveTo>
                    <a:lnTo>
                      <a:pt x="42" y="0"/>
                    </a:lnTo>
                    <a:lnTo>
                      <a:pt x="82" y="42"/>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9" name="Freeform 6">
                <a:extLst>
                  <a:ext uri="{FF2B5EF4-FFF2-40B4-BE49-F238E27FC236}">
                    <a16:creationId xmlns:a16="http://schemas.microsoft.com/office/drawing/2014/main" id="{06F88F35-649B-463F-A3B2-9928CCB07E90}"/>
                  </a:ext>
                </a:extLst>
              </p:cNvPr>
              <p:cNvSpPr>
                <a:spLocks/>
              </p:cNvSpPr>
              <p:nvPr/>
            </p:nvSpPr>
            <p:spPr bwMode="auto">
              <a:xfrm>
                <a:off x="578" y="1092"/>
                <a:ext cx="278" cy="172"/>
              </a:xfrm>
              <a:custGeom>
                <a:avLst/>
                <a:gdLst>
                  <a:gd name="T0" fmla="*/ 85 w 131"/>
                  <a:gd name="T1" fmla="*/ 81 h 81"/>
                  <a:gd name="T2" fmla="*/ 107 w 131"/>
                  <a:gd name="T3" fmla="*/ 81 h 81"/>
                  <a:gd name="T4" fmla="*/ 131 w 131"/>
                  <a:gd name="T5" fmla="*/ 56 h 81"/>
                  <a:gd name="T6" fmla="*/ 106 w 131"/>
                  <a:gd name="T7" fmla="*/ 32 h 81"/>
                  <a:gd name="T8" fmla="*/ 70 w 131"/>
                  <a:gd name="T9" fmla="*/ 0 h 81"/>
                  <a:gd name="T10" fmla="*/ 40 w 131"/>
                  <a:gd name="T11" fmla="*/ 17 h 81"/>
                  <a:gd name="T12" fmla="*/ 33 w 131"/>
                  <a:gd name="T13" fmla="*/ 16 h 81"/>
                  <a:gd name="T14" fmla="*/ 0 w 131"/>
                  <a:gd name="T15" fmla="*/ 49 h 81"/>
                  <a:gd name="T16" fmla="*/ 33 w 131"/>
                  <a:gd name="T17" fmla="*/ 81 h 81"/>
                  <a:gd name="T18" fmla="*/ 34 w 131"/>
                  <a:gd name="T19" fmla="*/ 81 h 81"/>
                  <a:gd name="T20" fmla="*/ 46 w 131"/>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81">
                    <a:moveTo>
                      <a:pt x="85" y="81"/>
                    </a:moveTo>
                    <a:cubicBezTo>
                      <a:pt x="107" y="81"/>
                      <a:pt x="107" y="81"/>
                      <a:pt x="107" y="81"/>
                    </a:cubicBezTo>
                    <a:cubicBezTo>
                      <a:pt x="120" y="80"/>
                      <a:pt x="131" y="70"/>
                      <a:pt x="131" y="56"/>
                    </a:cubicBezTo>
                    <a:cubicBezTo>
                      <a:pt x="131" y="43"/>
                      <a:pt x="120" y="32"/>
                      <a:pt x="106" y="32"/>
                    </a:cubicBezTo>
                    <a:cubicBezTo>
                      <a:pt x="104" y="14"/>
                      <a:pt x="89" y="0"/>
                      <a:pt x="70" y="0"/>
                    </a:cubicBezTo>
                    <a:cubicBezTo>
                      <a:pt x="57" y="0"/>
                      <a:pt x="46" y="7"/>
                      <a:pt x="40" y="17"/>
                    </a:cubicBezTo>
                    <a:cubicBezTo>
                      <a:pt x="37" y="16"/>
                      <a:pt x="35" y="16"/>
                      <a:pt x="33" y="16"/>
                    </a:cubicBezTo>
                    <a:cubicBezTo>
                      <a:pt x="15" y="16"/>
                      <a:pt x="0" y="31"/>
                      <a:pt x="0" y="49"/>
                    </a:cubicBezTo>
                    <a:cubicBezTo>
                      <a:pt x="0" y="67"/>
                      <a:pt x="15" y="81"/>
                      <a:pt x="33" y="81"/>
                    </a:cubicBezTo>
                    <a:cubicBezTo>
                      <a:pt x="33" y="81"/>
                      <a:pt x="33" y="81"/>
                      <a:pt x="34" y="81"/>
                    </a:cubicBezTo>
                    <a:cubicBezTo>
                      <a:pt x="46" y="81"/>
                      <a:pt x="46" y="81"/>
                      <a:pt x="46" y="81"/>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7" name="Oval 6">
              <a:extLst>
                <a:ext uri="{FF2B5EF4-FFF2-40B4-BE49-F238E27FC236}">
                  <a16:creationId xmlns:a16="http://schemas.microsoft.com/office/drawing/2014/main" id="{3BDD23FB-20B6-4DD3-A770-0731AC3728D4}"/>
                </a:ext>
              </a:extLst>
            </p:cNvPr>
            <p:cNvSpPr/>
            <p:nvPr/>
          </p:nvSpPr>
          <p:spPr bwMode="auto">
            <a:xfrm>
              <a:off x="1171618"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8784AC5-BD9A-40C6-AF97-76DCB6131739}"/>
              </a:ext>
            </a:extLst>
          </p:cNvPr>
          <p:cNvGrpSpPr/>
          <p:nvPr/>
        </p:nvGrpSpPr>
        <p:grpSpPr>
          <a:xfrm>
            <a:off x="6142248" y="2782087"/>
            <a:ext cx="1280160" cy="1280160"/>
            <a:chOff x="4109311" y="1605318"/>
            <a:chExt cx="1280160" cy="1280160"/>
          </a:xfrm>
        </p:grpSpPr>
        <p:sp>
          <p:nvSpPr>
            <p:cNvPr id="11" name="graph_6">
              <a:extLst>
                <a:ext uri="{FF2B5EF4-FFF2-40B4-BE49-F238E27FC236}">
                  <a16:creationId xmlns:a16="http://schemas.microsoft.com/office/drawing/2014/main" id="{85E5D7E3-C9F9-4FEA-A4EA-4660C7E79E8C}"/>
                </a:ext>
              </a:extLst>
            </p:cNvPr>
            <p:cNvSpPr>
              <a:spLocks noChangeAspect="1" noEditPoints="1"/>
            </p:cNvSpPr>
            <p:nvPr/>
          </p:nvSpPr>
          <p:spPr bwMode="auto">
            <a:xfrm>
              <a:off x="4430239" y="1991114"/>
              <a:ext cx="638304" cy="508568"/>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Oval 11">
              <a:extLst>
                <a:ext uri="{FF2B5EF4-FFF2-40B4-BE49-F238E27FC236}">
                  <a16:creationId xmlns:a16="http://schemas.microsoft.com/office/drawing/2014/main" id="{2E5D4B7E-F663-43C9-940B-443343F2BFCA}"/>
                </a:ext>
              </a:extLst>
            </p:cNvPr>
            <p:cNvSpPr/>
            <p:nvPr/>
          </p:nvSpPr>
          <p:spPr bwMode="auto">
            <a:xfrm>
              <a:off x="4109311"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761B3A59-984B-45B8-8337-129DD4106D0D}"/>
              </a:ext>
            </a:extLst>
          </p:cNvPr>
          <p:cNvGrpSpPr/>
          <p:nvPr/>
        </p:nvGrpSpPr>
        <p:grpSpPr>
          <a:xfrm>
            <a:off x="6142248" y="4704405"/>
            <a:ext cx="1280160" cy="1280160"/>
            <a:chOff x="7047004" y="1605318"/>
            <a:chExt cx="1280160" cy="1280160"/>
          </a:xfrm>
        </p:grpSpPr>
        <p:grpSp>
          <p:nvGrpSpPr>
            <p:cNvPr id="14" name="Group 15">
              <a:extLst>
                <a:ext uri="{FF2B5EF4-FFF2-40B4-BE49-F238E27FC236}">
                  <a16:creationId xmlns:a16="http://schemas.microsoft.com/office/drawing/2014/main" id="{9E631274-F0FB-454C-9059-47F5790B0322}"/>
                </a:ext>
              </a:extLst>
            </p:cNvPr>
            <p:cNvGrpSpPr>
              <a:grpSpLocks noChangeAspect="1"/>
            </p:cNvGrpSpPr>
            <p:nvPr/>
          </p:nvGrpSpPr>
          <p:grpSpPr bwMode="auto">
            <a:xfrm>
              <a:off x="7396349" y="1994102"/>
              <a:ext cx="581470" cy="673280"/>
              <a:chOff x="3849" y="1070"/>
              <a:chExt cx="266" cy="308"/>
            </a:xfrm>
          </p:grpSpPr>
          <p:sp>
            <p:nvSpPr>
              <p:cNvPr id="16" name="Freeform 16">
                <a:extLst>
                  <a:ext uri="{FF2B5EF4-FFF2-40B4-BE49-F238E27FC236}">
                    <a16:creationId xmlns:a16="http://schemas.microsoft.com/office/drawing/2014/main" id="{D6C5D851-A1C0-43CD-93AA-35F15E3A1B42}"/>
                  </a:ext>
                </a:extLst>
              </p:cNvPr>
              <p:cNvSpPr>
                <a:spLocks noEditPoints="1"/>
              </p:cNvSpPr>
              <p:nvPr/>
            </p:nvSpPr>
            <p:spPr bwMode="auto">
              <a:xfrm>
                <a:off x="3941" y="1225"/>
                <a:ext cx="82" cy="153"/>
              </a:xfrm>
              <a:custGeom>
                <a:avLst/>
                <a:gdLst>
                  <a:gd name="T0" fmla="*/ 0 w 82"/>
                  <a:gd name="T1" fmla="*/ 43 h 153"/>
                  <a:gd name="T2" fmla="*/ 42 w 82"/>
                  <a:gd name="T3" fmla="*/ 0 h 153"/>
                  <a:gd name="T4" fmla="*/ 82 w 82"/>
                  <a:gd name="T5" fmla="*/ 43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3"/>
                    </a:moveTo>
                    <a:lnTo>
                      <a:pt x="42" y="0"/>
                    </a:lnTo>
                    <a:lnTo>
                      <a:pt x="82" y="43"/>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17" name="Freeform 17">
                <a:extLst>
                  <a:ext uri="{FF2B5EF4-FFF2-40B4-BE49-F238E27FC236}">
                    <a16:creationId xmlns:a16="http://schemas.microsoft.com/office/drawing/2014/main" id="{9553CD50-69C0-4180-A183-FBFB29E5B97B}"/>
                  </a:ext>
                </a:extLst>
              </p:cNvPr>
              <p:cNvSpPr>
                <a:spLocks/>
              </p:cNvSpPr>
              <p:nvPr/>
            </p:nvSpPr>
            <p:spPr bwMode="auto">
              <a:xfrm>
                <a:off x="3849" y="1121"/>
                <a:ext cx="266" cy="0"/>
              </a:xfrm>
              <a:custGeom>
                <a:avLst/>
                <a:gdLst>
                  <a:gd name="T0" fmla="*/ 0 w 125"/>
                  <a:gd name="T1" fmla="*/ 125 w 125"/>
                </a:gdLst>
                <a:ahLst/>
                <a:cxnLst>
                  <a:cxn ang="0">
                    <a:pos x="T0" y="0"/>
                  </a:cxn>
                  <a:cxn ang="0">
                    <a:pos x="T1" y="0"/>
                  </a:cxn>
                </a:cxnLst>
                <a:rect l="0" t="0" r="r" b="b"/>
                <a:pathLst>
                  <a:path w="125">
                    <a:moveTo>
                      <a:pt x="0" y="0"/>
                    </a:moveTo>
                    <a:cubicBezTo>
                      <a:pt x="125" y="0"/>
                      <a:pt x="125" y="0"/>
                      <a:pt x="125" y="0"/>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18" name="Oval 18">
                <a:extLst>
                  <a:ext uri="{FF2B5EF4-FFF2-40B4-BE49-F238E27FC236}">
                    <a16:creationId xmlns:a16="http://schemas.microsoft.com/office/drawing/2014/main" id="{85D92717-9492-4B3B-9109-1BD71FE7EBE1}"/>
                  </a:ext>
                </a:extLst>
              </p:cNvPr>
              <p:cNvSpPr>
                <a:spLocks noChangeArrowheads="1"/>
              </p:cNvSpPr>
              <p:nvPr/>
            </p:nvSpPr>
            <p:spPr bwMode="auto">
              <a:xfrm>
                <a:off x="4079" y="1091"/>
                <a:ext cx="6"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19" name="Freeform 19">
                <a:extLst>
                  <a:ext uri="{FF2B5EF4-FFF2-40B4-BE49-F238E27FC236}">
                    <a16:creationId xmlns:a16="http://schemas.microsoft.com/office/drawing/2014/main" id="{3697442B-2F79-40E5-9CAD-26FA05FF3158}"/>
                  </a:ext>
                </a:extLst>
              </p:cNvPr>
              <p:cNvSpPr>
                <a:spLocks/>
              </p:cNvSpPr>
              <p:nvPr/>
            </p:nvSpPr>
            <p:spPr bwMode="auto">
              <a:xfrm>
                <a:off x="4036" y="1091"/>
                <a:ext cx="7" cy="9"/>
              </a:xfrm>
              <a:custGeom>
                <a:avLst/>
                <a:gdLst>
                  <a:gd name="T0" fmla="*/ 1 w 3"/>
                  <a:gd name="T1" fmla="*/ 4 h 4"/>
                  <a:gd name="T2" fmla="*/ 3 w 3"/>
                  <a:gd name="T3" fmla="*/ 2 h 4"/>
                  <a:gd name="T4" fmla="*/ 1 w 3"/>
                  <a:gd name="T5" fmla="*/ 0 h 4"/>
                  <a:gd name="T6" fmla="*/ 0 w 3"/>
                  <a:gd name="T7" fmla="*/ 2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3" y="4"/>
                      <a:pt x="3" y="3"/>
                      <a:pt x="3" y="2"/>
                    </a:cubicBezTo>
                    <a:cubicBezTo>
                      <a:pt x="3" y="1"/>
                      <a:pt x="3" y="0"/>
                      <a:pt x="1" y="0"/>
                    </a:cubicBezTo>
                    <a:cubicBezTo>
                      <a:pt x="1" y="0"/>
                      <a:pt x="0" y="1"/>
                      <a:pt x="0" y="2"/>
                    </a:cubicBezTo>
                    <a:cubicBezTo>
                      <a:pt x="0" y="3"/>
                      <a:pt x="1" y="4"/>
                      <a:pt x="1" y="4"/>
                    </a:cubicBez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20" name="Oval 20">
                <a:extLst>
                  <a:ext uri="{FF2B5EF4-FFF2-40B4-BE49-F238E27FC236}">
                    <a16:creationId xmlns:a16="http://schemas.microsoft.com/office/drawing/2014/main" id="{B442ED61-817D-476D-BFF4-BC8CF646DDB7}"/>
                  </a:ext>
                </a:extLst>
              </p:cNvPr>
              <p:cNvSpPr>
                <a:spLocks noChangeArrowheads="1"/>
              </p:cNvSpPr>
              <p:nvPr/>
            </p:nvSpPr>
            <p:spPr bwMode="auto">
              <a:xfrm>
                <a:off x="3994" y="1091"/>
                <a:ext cx="8"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21" name="Freeform 21">
                <a:extLst>
                  <a:ext uri="{FF2B5EF4-FFF2-40B4-BE49-F238E27FC236}">
                    <a16:creationId xmlns:a16="http://schemas.microsoft.com/office/drawing/2014/main" id="{9C42DD17-6A03-4054-8BED-BE5E9CC1B3AA}"/>
                  </a:ext>
                </a:extLst>
              </p:cNvPr>
              <p:cNvSpPr>
                <a:spLocks/>
              </p:cNvSpPr>
              <p:nvPr/>
            </p:nvSpPr>
            <p:spPr bwMode="auto">
              <a:xfrm>
                <a:off x="3849" y="1070"/>
                <a:ext cx="266" cy="232"/>
              </a:xfrm>
              <a:custGeom>
                <a:avLst/>
                <a:gdLst>
                  <a:gd name="T0" fmla="*/ 82 w 125"/>
                  <a:gd name="T1" fmla="*/ 109 h 109"/>
                  <a:gd name="T2" fmla="*/ 125 w 125"/>
                  <a:gd name="T3" fmla="*/ 109 h 109"/>
                  <a:gd name="T4" fmla="*/ 125 w 125"/>
                  <a:gd name="T5" fmla="*/ 0 h 109"/>
                  <a:gd name="T6" fmla="*/ 0 w 125"/>
                  <a:gd name="T7" fmla="*/ 0 h 109"/>
                  <a:gd name="T8" fmla="*/ 0 w 125"/>
                  <a:gd name="T9" fmla="*/ 109 h 109"/>
                  <a:gd name="T10" fmla="*/ 43 w 125"/>
                  <a:gd name="T11" fmla="*/ 109 h 109"/>
                </a:gdLst>
                <a:ahLst/>
                <a:cxnLst>
                  <a:cxn ang="0">
                    <a:pos x="T0" y="T1"/>
                  </a:cxn>
                  <a:cxn ang="0">
                    <a:pos x="T2" y="T3"/>
                  </a:cxn>
                  <a:cxn ang="0">
                    <a:pos x="T4" y="T5"/>
                  </a:cxn>
                  <a:cxn ang="0">
                    <a:pos x="T6" y="T7"/>
                  </a:cxn>
                  <a:cxn ang="0">
                    <a:pos x="T8" y="T9"/>
                  </a:cxn>
                  <a:cxn ang="0">
                    <a:pos x="T10" y="T11"/>
                  </a:cxn>
                </a:cxnLst>
                <a:rect l="0" t="0" r="r" b="b"/>
                <a:pathLst>
                  <a:path w="125" h="109">
                    <a:moveTo>
                      <a:pt x="82" y="109"/>
                    </a:moveTo>
                    <a:cubicBezTo>
                      <a:pt x="94" y="109"/>
                      <a:pt x="108" y="109"/>
                      <a:pt x="125" y="109"/>
                    </a:cubicBezTo>
                    <a:cubicBezTo>
                      <a:pt x="125" y="109"/>
                      <a:pt x="125" y="109"/>
                      <a:pt x="125" y="0"/>
                    </a:cubicBezTo>
                    <a:cubicBezTo>
                      <a:pt x="125" y="0"/>
                      <a:pt x="125" y="0"/>
                      <a:pt x="0" y="0"/>
                    </a:cubicBezTo>
                    <a:cubicBezTo>
                      <a:pt x="0" y="0"/>
                      <a:pt x="0" y="0"/>
                      <a:pt x="0" y="109"/>
                    </a:cubicBezTo>
                    <a:cubicBezTo>
                      <a:pt x="0" y="109"/>
                      <a:pt x="0" y="109"/>
                      <a:pt x="43" y="109"/>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15" name="Oval 14">
              <a:extLst>
                <a:ext uri="{FF2B5EF4-FFF2-40B4-BE49-F238E27FC236}">
                  <a16:creationId xmlns:a16="http://schemas.microsoft.com/office/drawing/2014/main" id="{525EB41A-A1A5-4E9F-B13A-558E077364A5}"/>
                </a:ext>
              </a:extLst>
            </p:cNvPr>
            <p:cNvSpPr/>
            <p:nvPr/>
          </p:nvSpPr>
          <p:spPr bwMode="auto">
            <a:xfrm>
              <a:off x="7047004"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pic>
        <p:nvPicPr>
          <p:cNvPr id="27" name="Picture 26">
            <a:extLst>
              <a:ext uri="{FF2B5EF4-FFF2-40B4-BE49-F238E27FC236}">
                <a16:creationId xmlns:a16="http://schemas.microsoft.com/office/drawing/2014/main" id="{39D6B8FD-ACAD-432C-AC93-419FBE8E52FA}"/>
              </a:ext>
            </a:extLst>
          </p:cNvPr>
          <p:cNvPicPr>
            <a:picLocks noChangeAspect="1"/>
          </p:cNvPicPr>
          <p:nvPr/>
        </p:nvPicPr>
        <p:blipFill rotWithShape="1">
          <a:blip r:embed="rId3"/>
          <a:srcRect l="38443" t="27477" r="22664"/>
          <a:stretch/>
        </p:blipFill>
        <p:spPr>
          <a:xfrm flipH="1">
            <a:off x="0" y="0"/>
            <a:ext cx="5518298" cy="6858000"/>
          </a:xfrm>
          <a:prstGeom prst="rect">
            <a:avLst/>
          </a:prstGeom>
        </p:spPr>
      </p:pic>
      <p:sp>
        <p:nvSpPr>
          <p:cNvPr id="28" name="Rectangle 27">
            <a:extLst>
              <a:ext uri="{FF2B5EF4-FFF2-40B4-BE49-F238E27FC236}">
                <a16:creationId xmlns:a16="http://schemas.microsoft.com/office/drawing/2014/main" id="{B0B01E2B-70EC-446E-8755-DE033547995F}"/>
              </a:ext>
            </a:extLst>
          </p:cNvPr>
          <p:cNvSpPr/>
          <p:nvPr/>
        </p:nvSpPr>
        <p:spPr bwMode="auto">
          <a:xfrm>
            <a:off x="2" y="0"/>
            <a:ext cx="5518296" cy="6858000"/>
          </a:xfrm>
          <a:prstGeom prst="rect">
            <a:avLst/>
          </a:prstGeom>
          <a:solidFill>
            <a:srgbClr val="000000">
              <a:alpha val="56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3F09D2BB-77FA-48E3-896B-DE75BE2BAB8C}"/>
              </a:ext>
            </a:extLst>
          </p:cNvPr>
          <p:cNvSpPr txBox="1"/>
          <p:nvPr/>
        </p:nvSpPr>
        <p:spPr>
          <a:xfrm>
            <a:off x="1586964" y="2901074"/>
            <a:ext cx="1831463"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Today</a:t>
            </a:r>
          </a:p>
        </p:txBody>
      </p:sp>
      <p:sp>
        <p:nvSpPr>
          <p:cNvPr id="32" name="Rectangle 31">
            <a:extLst>
              <a:ext uri="{FF2B5EF4-FFF2-40B4-BE49-F238E27FC236}">
                <a16:creationId xmlns:a16="http://schemas.microsoft.com/office/drawing/2014/main" id="{C638CAB3-7E9D-4F91-B231-5BD320D97524}"/>
              </a:ext>
            </a:extLst>
          </p:cNvPr>
          <p:cNvSpPr/>
          <p:nvPr/>
        </p:nvSpPr>
        <p:spPr bwMode="auto">
          <a:xfrm>
            <a:off x="7740280" y="9872420"/>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700K</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Active community members</a:t>
            </a:r>
          </a:p>
        </p:txBody>
      </p:sp>
      <p:grpSp>
        <p:nvGrpSpPr>
          <p:cNvPr id="33" name="Group 32">
            <a:extLst>
              <a:ext uri="{FF2B5EF4-FFF2-40B4-BE49-F238E27FC236}">
                <a16:creationId xmlns:a16="http://schemas.microsoft.com/office/drawing/2014/main" id="{B648C518-2FC9-4694-8EDD-157EBE453C17}"/>
              </a:ext>
            </a:extLst>
          </p:cNvPr>
          <p:cNvGrpSpPr/>
          <p:nvPr/>
        </p:nvGrpSpPr>
        <p:grpSpPr>
          <a:xfrm>
            <a:off x="6141479" y="14656220"/>
            <a:ext cx="1527048" cy="1527048"/>
            <a:chOff x="6088380" y="1143237"/>
            <a:chExt cx="671648" cy="671648"/>
          </a:xfrm>
        </p:grpSpPr>
        <p:sp>
          <p:nvSpPr>
            <p:cNvPr id="34" name="Oval 33">
              <a:extLst>
                <a:ext uri="{FF2B5EF4-FFF2-40B4-BE49-F238E27FC236}">
                  <a16:creationId xmlns:a16="http://schemas.microsoft.com/office/drawing/2014/main" id="{5884D07B-D88B-4DB2-9D57-D6E51693A0CE}"/>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 name="globe_2">
              <a:extLst>
                <a:ext uri="{FF2B5EF4-FFF2-40B4-BE49-F238E27FC236}">
                  <a16:creationId xmlns:a16="http://schemas.microsoft.com/office/drawing/2014/main" id="{C56D5085-D26B-469C-A9D5-9F17732F4CC9}"/>
                </a:ext>
              </a:extLst>
            </p:cNvPr>
            <p:cNvSpPr>
              <a:spLocks noChangeAspect="1" noEditPoints="1"/>
            </p:cNvSpPr>
            <p:nvPr/>
          </p:nvSpPr>
          <p:spPr bwMode="auto">
            <a:xfrm>
              <a:off x="6278572" y="1333429"/>
              <a:ext cx="291264" cy="2912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1FBD0B43-0DAB-42DB-B7C2-91C26300A095}"/>
              </a:ext>
            </a:extLst>
          </p:cNvPr>
          <p:cNvGrpSpPr/>
          <p:nvPr/>
        </p:nvGrpSpPr>
        <p:grpSpPr>
          <a:xfrm>
            <a:off x="6141479" y="9710824"/>
            <a:ext cx="1527048" cy="1527048"/>
            <a:chOff x="6088380" y="1143237"/>
            <a:chExt cx="671648" cy="671648"/>
          </a:xfrm>
        </p:grpSpPr>
        <p:sp>
          <p:nvSpPr>
            <p:cNvPr id="37" name="Oval 36">
              <a:extLst>
                <a:ext uri="{FF2B5EF4-FFF2-40B4-BE49-F238E27FC236}">
                  <a16:creationId xmlns:a16="http://schemas.microsoft.com/office/drawing/2014/main" id="{EA1DAEB7-E81B-4327-8F88-334621523ABC}"/>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8" name="people_12">
              <a:extLst>
                <a:ext uri="{FF2B5EF4-FFF2-40B4-BE49-F238E27FC236}">
                  <a16:creationId xmlns:a16="http://schemas.microsoft.com/office/drawing/2014/main" id="{6C2F2B18-3F23-426A-A55C-E03ADBF38824}"/>
                </a:ext>
              </a:extLst>
            </p:cNvPr>
            <p:cNvSpPr>
              <a:spLocks noChangeAspect="1" noEditPoints="1"/>
            </p:cNvSpPr>
            <p:nvPr/>
          </p:nvSpPr>
          <p:spPr bwMode="auto">
            <a:xfrm>
              <a:off x="6273345" y="1350351"/>
              <a:ext cx="301718" cy="25742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9" name="Rectangle 38">
            <a:extLst>
              <a:ext uri="{FF2B5EF4-FFF2-40B4-BE49-F238E27FC236}">
                <a16:creationId xmlns:a16="http://schemas.microsoft.com/office/drawing/2014/main" id="{A2AAB613-3C95-4F29-9CE8-057B941438A0}"/>
              </a:ext>
            </a:extLst>
          </p:cNvPr>
          <p:cNvSpPr/>
          <p:nvPr/>
        </p:nvSpPr>
        <p:spPr bwMode="auto">
          <a:xfrm>
            <a:off x="7740280" y="14825143"/>
            <a:ext cx="4007857"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Independent Power BI user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groups worldwide</a:t>
            </a:r>
          </a:p>
        </p:txBody>
      </p:sp>
    </p:spTree>
    <p:extLst>
      <p:ext uri="{BB962C8B-B14F-4D97-AF65-F5344CB8AC3E}">
        <p14:creationId xmlns:p14="http://schemas.microsoft.com/office/powerpoint/2010/main" val="81691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300"/>
                                  </p:stCondLst>
                                  <p:childTnLst>
                                    <p:animMotion origin="layout" path="M -3.125E-6 -4.81481E-6 L -0.03984 -4.81481E-6 " pathEditMode="relative" rAng="0" ptsTypes="AA">
                                      <p:cBhvr>
                                        <p:cTn id="9" dur="500" spd="-100000" fill="hold"/>
                                        <p:tgtEl>
                                          <p:spTgt spid="2"/>
                                        </p:tgtEl>
                                        <p:attrNameLst>
                                          <p:attrName>ppt_x</p:attrName>
                                          <p:attrName>ppt_y</p:attrName>
                                        </p:attrNameLst>
                                      </p:cBhvr>
                                      <p:rCtr x="-1992" y="0"/>
                                    </p:animMotion>
                                  </p:childTnLst>
                                </p:cTn>
                              </p:par>
                              <p:par>
                                <p:cTn id="10" presetID="10" presetClass="entr" presetSubtype="0"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42" presetClass="path" presetSubtype="0" decel="100000" fill="hold" grpId="1" nodeType="withEffect">
                                  <p:stCondLst>
                                    <p:cond delay="500"/>
                                  </p:stCondLst>
                                  <p:childTnLst>
                                    <p:animMotion origin="layout" path="M 4.16667E-6 -1.11111E-6 L -0.03985 -1.11111E-6 " pathEditMode="relative" rAng="0" ptsTypes="AA">
                                      <p:cBhvr>
                                        <p:cTn id="14" dur="500" spd="-100000" fill="hold"/>
                                        <p:tgtEl>
                                          <p:spTgt spid="3"/>
                                        </p:tgtEl>
                                        <p:attrNameLst>
                                          <p:attrName>ppt_x</p:attrName>
                                          <p:attrName>ppt_y</p:attrName>
                                        </p:attrNameLst>
                                      </p:cBhvr>
                                      <p:rCtr x="-1992" y="0"/>
                                    </p:animMotion>
                                  </p:childTnLst>
                                </p:cTn>
                              </p:par>
                              <p:par>
                                <p:cTn id="15" presetID="10" presetClass="entr" presetSubtype="0" fill="hold" grpId="0" nodeType="withEffect">
                                  <p:stCondLst>
                                    <p:cond delay="7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700"/>
                                  </p:stCondLst>
                                  <p:childTnLst>
                                    <p:animMotion origin="layout" path="M 2.70833E-6 2.96296E-6 L -0.03985 2.96296E-6 " pathEditMode="relative" rAng="0" ptsTypes="AA">
                                      <p:cBhvr>
                                        <p:cTn id="19" dur="500" spd="-100000" fill="hold"/>
                                        <p:tgtEl>
                                          <p:spTgt spid="4"/>
                                        </p:tgtEl>
                                        <p:attrNameLst>
                                          <p:attrName>ppt_x</p:attrName>
                                          <p:attrName>ppt_y</p:attrName>
                                        </p:attrNameLst>
                                      </p:cBhvr>
                                      <p:rCtr x="-1992" y="0"/>
                                    </p:animMotion>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64" presetClass="path" presetSubtype="0" decel="100000" fill="hold" nodeType="withEffect">
                                  <p:stCondLst>
                                    <p:cond delay="0"/>
                                  </p:stCondLst>
                                  <p:childTnLst>
                                    <p:animMotion origin="layout" path="M 0 2.77556E-17 L 0 -0.03773 " pathEditMode="relative" rAng="0" ptsTypes="AA">
                                      <p:cBhvr>
                                        <p:cTn id="24" dur="750" spd="-100000" fill="hold"/>
                                        <p:tgtEl>
                                          <p:spTgt spid="5"/>
                                        </p:tgtEl>
                                        <p:attrNameLst>
                                          <p:attrName>ppt_x</p:attrName>
                                          <p:attrName>ppt_y</p:attrName>
                                        </p:attrNameLst>
                                      </p:cBhvr>
                                      <p:rCtr x="0" y="-1898"/>
                                    </p:animMotion>
                                  </p:childTnLst>
                                </p:cTn>
                              </p:par>
                              <p:par>
                                <p:cTn id="25" presetID="10" presetClass="entr" presetSubtype="0" fill="hold" nodeType="withEffect">
                                  <p:stCondLst>
                                    <p:cond delay="25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64" presetClass="path" presetSubtype="0" decel="100000" fill="hold" nodeType="withEffect">
                                  <p:stCondLst>
                                    <p:cond delay="250"/>
                                  </p:stCondLst>
                                  <p:childTnLst>
                                    <p:animMotion origin="layout" path="M 0 -2.59259E-6 L 0 -0.03773 " pathEditMode="relative" rAng="0" ptsTypes="AA">
                                      <p:cBhvr>
                                        <p:cTn id="29" dur="750" spd="-100000" fill="hold"/>
                                        <p:tgtEl>
                                          <p:spTgt spid="10"/>
                                        </p:tgtEl>
                                        <p:attrNameLst>
                                          <p:attrName>ppt_x</p:attrName>
                                          <p:attrName>ppt_y</p:attrName>
                                        </p:attrNameLst>
                                      </p:cBhvr>
                                      <p:rCtr x="0" y="-1898"/>
                                    </p:animMotion>
                                  </p:childTnLst>
                                </p:cTn>
                              </p:par>
                              <p:par>
                                <p:cTn id="30" presetID="10" presetClass="entr" presetSubtype="0"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nodeType="withEffect">
                                  <p:stCondLst>
                                    <p:cond delay="500"/>
                                  </p:stCondLst>
                                  <p:childTnLst>
                                    <p:animMotion origin="layout" path="M 0 3.33333E-6 L 0 -0.03773 " pathEditMode="relative" rAng="0" ptsTypes="AA">
                                      <p:cBhvr>
                                        <p:cTn id="34" dur="750" spd="-100000" fill="hold"/>
                                        <p:tgtEl>
                                          <p:spTgt spid="13"/>
                                        </p:tgtEl>
                                        <p:attrNameLst>
                                          <p:attrName>ppt_x</p:attrName>
                                          <p:attrName>ppt_y</p:attrName>
                                        </p:attrNameLst>
                                      </p:cBhvr>
                                      <p:rCtr x="0" y="-18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4FC200DF-F51E-41A0-B19E-D6956ACD3BA8}"/>
              </a:ext>
            </a:extLst>
          </p:cNvPr>
          <p:cNvPicPr>
            <a:picLocks noChangeAspect="1"/>
          </p:cNvPicPr>
          <p:nvPr/>
        </p:nvPicPr>
        <p:blipFill rotWithShape="1">
          <a:blip r:embed="rId3"/>
          <a:srcRect l="38443" t="27477" r="22664"/>
          <a:stretch/>
        </p:blipFill>
        <p:spPr>
          <a:xfrm flipH="1">
            <a:off x="0" y="0"/>
            <a:ext cx="5518298" cy="6858000"/>
          </a:xfrm>
          <a:prstGeom prst="rect">
            <a:avLst/>
          </a:prstGeom>
        </p:spPr>
      </p:pic>
      <p:sp>
        <p:nvSpPr>
          <p:cNvPr id="24" name="Rectangle 23">
            <a:extLst>
              <a:ext uri="{FF2B5EF4-FFF2-40B4-BE49-F238E27FC236}">
                <a16:creationId xmlns:a16="http://schemas.microsoft.com/office/drawing/2014/main" id="{872CA650-46FE-4F93-8404-E0E9EABF8BBA}"/>
              </a:ext>
            </a:extLst>
          </p:cNvPr>
          <p:cNvSpPr/>
          <p:nvPr/>
        </p:nvSpPr>
        <p:spPr bwMode="auto">
          <a:xfrm>
            <a:off x="2" y="0"/>
            <a:ext cx="5518296" cy="6858000"/>
          </a:xfrm>
          <a:prstGeom prst="rect">
            <a:avLst/>
          </a:prstGeom>
          <a:solidFill>
            <a:srgbClr val="000000">
              <a:alpha val="56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Rectangle 1">
            <a:extLst>
              <a:ext uri="{FF2B5EF4-FFF2-40B4-BE49-F238E27FC236}">
                <a16:creationId xmlns:a16="http://schemas.microsoft.com/office/drawing/2014/main" id="{2D8FAE59-13CD-41F4-B833-3D96D92E376B}"/>
              </a:ext>
            </a:extLst>
          </p:cNvPr>
          <p:cNvSpPr/>
          <p:nvPr/>
        </p:nvSpPr>
        <p:spPr bwMode="auto">
          <a:xfrm>
            <a:off x="7740280" y="1479534"/>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700K</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Active community members</a:t>
            </a:r>
          </a:p>
        </p:txBody>
      </p:sp>
      <p:sp>
        <p:nvSpPr>
          <p:cNvPr id="22" name="TextBox 21">
            <a:extLst>
              <a:ext uri="{FF2B5EF4-FFF2-40B4-BE49-F238E27FC236}">
                <a16:creationId xmlns:a16="http://schemas.microsoft.com/office/drawing/2014/main" id="{27C711E2-1D68-48BE-8A62-82CD57A1045F}"/>
              </a:ext>
            </a:extLst>
          </p:cNvPr>
          <p:cNvSpPr txBox="1"/>
          <p:nvPr/>
        </p:nvSpPr>
        <p:spPr>
          <a:xfrm>
            <a:off x="1586964" y="2901074"/>
            <a:ext cx="1831463"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Today</a:t>
            </a:r>
          </a:p>
        </p:txBody>
      </p:sp>
      <p:grpSp>
        <p:nvGrpSpPr>
          <p:cNvPr id="33" name="Group 32">
            <a:extLst>
              <a:ext uri="{FF2B5EF4-FFF2-40B4-BE49-F238E27FC236}">
                <a16:creationId xmlns:a16="http://schemas.microsoft.com/office/drawing/2014/main" id="{FCFFA7AF-B6E5-466C-B444-41D0596ACC8D}"/>
              </a:ext>
            </a:extLst>
          </p:cNvPr>
          <p:cNvGrpSpPr/>
          <p:nvPr/>
        </p:nvGrpSpPr>
        <p:grpSpPr>
          <a:xfrm>
            <a:off x="6141479" y="3814049"/>
            <a:ext cx="1527048" cy="1527048"/>
            <a:chOff x="6088380" y="1143237"/>
            <a:chExt cx="671648" cy="671648"/>
          </a:xfrm>
        </p:grpSpPr>
        <p:sp>
          <p:nvSpPr>
            <p:cNvPr id="34" name="Oval 33">
              <a:extLst>
                <a:ext uri="{FF2B5EF4-FFF2-40B4-BE49-F238E27FC236}">
                  <a16:creationId xmlns:a16="http://schemas.microsoft.com/office/drawing/2014/main" id="{16CD1AA3-F5D3-4B3C-A7AE-69DE1C193295}"/>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 name="globe_2">
              <a:extLst>
                <a:ext uri="{FF2B5EF4-FFF2-40B4-BE49-F238E27FC236}">
                  <a16:creationId xmlns:a16="http://schemas.microsoft.com/office/drawing/2014/main" id="{F394B263-0F2E-405A-ADF5-43363B975C2E}"/>
                </a:ext>
              </a:extLst>
            </p:cNvPr>
            <p:cNvSpPr>
              <a:spLocks noChangeAspect="1" noEditPoints="1"/>
            </p:cNvSpPr>
            <p:nvPr/>
          </p:nvSpPr>
          <p:spPr bwMode="auto">
            <a:xfrm>
              <a:off x="6278572" y="1333429"/>
              <a:ext cx="291264" cy="2912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7FC14188-0A6B-488A-9FE7-F919501A6790}"/>
              </a:ext>
            </a:extLst>
          </p:cNvPr>
          <p:cNvGrpSpPr/>
          <p:nvPr/>
        </p:nvGrpSpPr>
        <p:grpSpPr>
          <a:xfrm>
            <a:off x="6141479" y="1317938"/>
            <a:ext cx="1527048" cy="1527048"/>
            <a:chOff x="6088380" y="1143237"/>
            <a:chExt cx="671648" cy="671648"/>
          </a:xfrm>
        </p:grpSpPr>
        <p:sp>
          <p:nvSpPr>
            <p:cNvPr id="40" name="Oval 39">
              <a:extLst>
                <a:ext uri="{FF2B5EF4-FFF2-40B4-BE49-F238E27FC236}">
                  <a16:creationId xmlns:a16="http://schemas.microsoft.com/office/drawing/2014/main" id="{332EF39F-8C45-48F2-9969-EF8556661584}"/>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1" name="people_12">
              <a:extLst>
                <a:ext uri="{FF2B5EF4-FFF2-40B4-BE49-F238E27FC236}">
                  <a16:creationId xmlns:a16="http://schemas.microsoft.com/office/drawing/2014/main" id="{7F1DE7B5-7AD0-440E-8933-70199801FD7D}"/>
                </a:ext>
              </a:extLst>
            </p:cNvPr>
            <p:cNvSpPr>
              <a:spLocks noChangeAspect="1" noEditPoints="1"/>
            </p:cNvSpPr>
            <p:nvPr/>
          </p:nvSpPr>
          <p:spPr bwMode="auto">
            <a:xfrm>
              <a:off x="6273345" y="1350351"/>
              <a:ext cx="301718" cy="25742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2" name="Rectangle 41">
            <a:extLst>
              <a:ext uri="{FF2B5EF4-FFF2-40B4-BE49-F238E27FC236}">
                <a16:creationId xmlns:a16="http://schemas.microsoft.com/office/drawing/2014/main" id="{32A24C99-1DEE-40EF-980B-F197C1459BD1}"/>
              </a:ext>
            </a:extLst>
          </p:cNvPr>
          <p:cNvSpPr/>
          <p:nvPr/>
        </p:nvSpPr>
        <p:spPr bwMode="auto">
          <a:xfrm>
            <a:off x="7740280" y="3982972"/>
            <a:ext cx="4007857"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Independent Power BI user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groups worldwide</a:t>
            </a:r>
          </a:p>
        </p:txBody>
      </p:sp>
      <p:sp>
        <p:nvSpPr>
          <p:cNvPr id="18" name="Rectangle 17">
            <a:extLst>
              <a:ext uri="{FF2B5EF4-FFF2-40B4-BE49-F238E27FC236}">
                <a16:creationId xmlns:a16="http://schemas.microsoft.com/office/drawing/2014/main" id="{B2184D93-1311-441E-AEE4-2D04F3F80CCD}"/>
              </a:ext>
            </a:extLst>
          </p:cNvPr>
          <p:cNvSpPr/>
          <p:nvPr/>
        </p:nvSpPr>
        <p:spPr bwMode="auto">
          <a:xfrm>
            <a:off x="7563588" y="-12826012"/>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20M</a:t>
            </a:r>
          </a:p>
          <a:p>
            <a:pPr marL="0" marR="0" lvl="0" indent="0" algn="l" defTabSz="914102" rtl="0" eaLnBrk="1" fontAlgn="base" latinLnBrk="0" hangingPunct="1">
              <a:lnSpc>
                <a:spcPct val="90000"/>
              </a:lnSpc>
              <a:spcBef>
                <a:spcPts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Data models hosted in the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 service</a:t>
            </a:r>
          </a:p>
        </p:txBody>
      </p:sp>
      <p:sp>
        <p:nvSpPr>
          <p:cNvPr id="19" name="Rectangle 18">
            <a:extLst>
              <a:ext uri="{FF2B5EF4-FFF2-40B4-BE49-F238E27FC236}">
                <a16:creationId xmlns:a16="http://schemas.microsoft.com/office/drawing/2014/main" id="{4BD69857-0207-4449-99EE-F6518BAF28F9}"/>
              </a:ext>
            </a:extLst>
          </p:cNvPr>
          <p:cNvSpPr/>
          <p:nvPr/>
        </p:nvSpPr>
        <p:spPr bwMode="auto">
          <a:xfrm>
            <a:off x="7609836" y="-8559089"/>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10PB</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Of data uploaded to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Power BI/month</a:t>
            </a:r>
          </a:p>
        </p:txBody>
      </p:sp>
      <p:sp>
        <p:nvSpPr>
          <p:cNvPr id="20" name="Rectangle 19">
            <a:extLst>
              <a:ext uri="{FF2B5EF4-FFF2-40B4-BE49-F238E27FC236}">
                <a16:creationId xmlns:a16="http://schemas.microsoft.com/office/drawing/2014/main" id="{6992309C-A233-4151-AF43-566913A764C1}"/>
              </a:ext>
            </a:extLst>
          </p:cNvPr>
          <p:cNvSpPr/>
          <p:nvPr/>
        </p:nvSpPr>
        <p:spPr bwMode="auto">
          <a:xfrm>
            <a:off x="7609836" y="-3269440"/>
            <a:ext cx="3485696"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9M+ </a:t>
            </a: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Report and dashboard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queries/hour</a:t>
            </a:r>
          </a:p>
        </p:txBody>
      </p:sp>
      <p:grpSp>
        <p:nvGrpSpPr>
          <p:cNvPr id="21" name="Group 20">
            <a:extLst>
              <a:ext uri="{FF2B5EF4-FFF2-40B4-BE49-F238E27FC236}">
                <a16:creationId xmlns:a16="http://schemas.microsoft.com/office/drawing/2014/main" id="{CB24BAF9-1E27-4827-9D27-4556F8458015}"/>
              </a:ext>
            </a:extLst>
          </p:cNvPr>
          <p:cNvGrpSpPr/>
          <p:nvPr/>
        </p:nvGrpSpPr>
        <p:grpSpPr>
          <a:xfrm>
            <a:off x="6096000" y="-12856231"/>
            <a:ext cx="1280160" cy="1280160"/>
            <a:chOff x="1171618" y="1605318"/>
            <a:chExt cx="1280160" cy="1280160"/>
          </a:xfrm>
        </p:grpSpPr>
        <p:grpSp>
          <p:nvGrpSpPr>
            <p:cNvPr id="23" name="Group 22">
              <a:extLst>
                <a:ext uri="{FF2B5EF4-FFF2-40B4-BE49-F238E27FC236}">
                  <a16:creationId xmlns:a16="http://schemas.microsoft.com/office/drawing/2014/main" id="{7F52D7A9-B18C-453C-A6BC-5CE23F48D055}"/>
                </a:ext>
              </a:extLst>
            </p:cNvPr>
            <p:cNvGrpSpPr>
              <a:grpSpLocks noChangeAspect="1"/>
            </p:cNvGrpSpPr>
            <p:nvPr/>
          </p:nvGrpSpPr>
          <p:grpSpPr bwMode="auto">
            <a:xfrm>
              <a:off x="1490575" y="1957773"/>
              <a:ext cx="642246" cy="575250"/>
              <a:chOff x="578" y="1092"/>
              <a:chExt cx="278" cy="249"/>
            </a:xfrm>
          </p:grpSpPr>
          <p:sp>
            <p:nvSpPr>
              <p:cNvPr id="26" name="Freeform 5">
                <a:extLst>
                  <a:ext uri="{FF2B5EF4-FFF2-40B4-BE49-F238E27FC236}">
                    <a16:creationId xmlns:a16="http://schemas.microsoft.com/office/drawing/2014/main" id="{75651C26-1CBF-4111-9A53-2AEB10847768}"/>
                  </a:ext>
                </a:extLst>
              </p:cNvPr>
              <p:cNvSpPr>
                <a:spLocks noEditPoints="1"/>
              </p:cNvSpPr>
              <p:nvPr/>
            </p:nvSpPr>
            <p:spPr bwMode="auto">
              <a:xfrm>
                <a:off x="676" y="1188"/>
                <a:ext cx="82" cy="153"/>
              </a:xfrm>
              <a:custGeom>
                <a:avLst/>
                <a:gdLst>
                  <a:gd name="T0" fmla="*/ 0 w 82"/>
                  <a:gd name="T1" fmla="*/ 42 h 153"/>
                  <a:gd name="T2" fmla="*/ 42 w 82"/>
                  <a:gd name="T3" fmla="*/ 0 h 153"/>
                  <a:gd name="T4" fmla="*/ 82 w 82"/>
                  <a:gd name="T5" fmla="*/ 42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2"/>
                    </a:moveTo>
                    <a:lnTo>
                      <a:pt x="42" y="0"/>
                    </a:lnTo>
                    <a:lnTo>
                      <a:pt x="82" y="42"/>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27" name="Freeform 6">
                <a:extLst>
                  <a:ext uri="{FF2B5EF4-FFF2-40B4-BE49-F238E27FC236}">
                    <a16:creationId xmlns:a16="http://schemas.microsoft.com/office/drawing/2014/main" id="{F32BF3D8-00D1-4DC7-B319-A32C4787DE13}"/>
                  </a:ext>
                </a:extLst>
              </p:cNvPr>
              <p:cNvSpPr>
                <a:spLocks/>
              </p:cNvSpPr>
              <p:nvPr/>
            </p:nvSpPr>
            <p:spPr bwMode="auto">
              <a:xfrm>
                <a:off x="578" y="1092"/>
                <a:ext cx="278" cy="172"/>
              </a:xfrm>
              <a:custGeom>
                <a:avLst/>
                <a:gdLst>
                  <a:gd name="T0" fmla="*/ 85 w 131"/>
                  <a:gd name="T1" fmla="*/ 81 h 81"/>
                  <a:gd name="T2" fmla="*/ 107 w 131"/>
                  <a:gd name="T3" fmla="*/ 81 h 81"/>
                  <a:gd name="T4" fmla="*/ 131 w 131"/>
                  <a:gd name="T5" fmla="*/ 56 h 81"/>
                  <a:gd name="T6" fmla="*/ 106 w 131"/>
                  <a:gd name="T7" fmla="*/ 32 h 81"/>
                  <a:gd name="T8" fmla="*/ 70 w 131"/>
                  <a:gd name="T9" fmla="*/ 0 h 81"/>
                  <a:gd name="T10" fmla="*/ 40 w 131"/>
                  <a:gd name="T11" fmla="*/ 17 h 81"/>
                  <a:gd name="T12" fmla="*/ 33 w 131"/>
                  <a:gd name="T13" fmla="*/ 16 h 81"/>
                  <a:gd name="T14" fmla="*/ 0 w 131"/>
                  <a:gd name="T15" fmla="*/ 49 h 81"/>
                  <a:gd name="T16" fmla="*/ 33 w 131"/>
                  <a:gd name="T17" fmla="*/ 81 h 81"/>
                  <a:gd name="T18" fmla="*/ 34 w 131"/>
                  <a:gd name="T19" fmla="*/ 81 h 81"/>
                  <a:gd name="T20" fmla="*/ 46 w 131"/>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81">
                    <a:moveTo>
                      <a:pt x="85" y="81"/>
                    </a:moveTo>
                    <a:cubicBezTo>
                      <a:pt x="107" y="81"/>
                      <a:pt x="107" y="81"/>
                      <a:pt x="107" y="81"/>
                    </a:cubicBezTo>
                    <a:cubicBezTo>
                      <a:pt x="120" y="80"/>
                      <a:pt x="131" y="70"/>
                      <a:pt x="131" y="56"/>
                    </a:cubicBezTo>
                    <a:cubicBezTo>
                      <a:pt x="131" y="43"/>
                      <a:pt x="120" y="32"/>
                      <a:pt x="106" y="32"/>
                    </a:cubicBezTo>
                    <a:cubicBezTo>
                      <a:pt x="104" y="14"/>
                      <a:pt x="89" y="0"/>
                      <a:pt x="70" y="0"/>
                    </a:cubicBezTo>
                    <a:cubicBezTo>
                      <a:pt x="57" y="0"/>
                      <a:pt x="46" y="7"/>
                      <a:pt x="40" y="17"/>
                    </a:cubicBezTo>
                    <a:cubicBezTo>
                      <a:pt x="37" y="16"/>
                      <a:pt x="35" y="16"/>
                      <a:pt x="33" y="16"/>
                    </a:cubicBezTo>
                    <a:cubicBezTo>
                      <a:pt x="15" y="16"/>
                      <a:pt x="0" y="31"/>
                      <a:pt x="0" y="49"/>
                    </a:cubicBezTo>
                    <a:cubicBezTo>
                      <a:pt x="0" y="67"/>
                      <a:pt x="15" y="81"/>
                      <a:pt x="33" y="81"/>
                    </a:cubicBezTo>
                    <a:cubicBezTo>
                      <a:pt x="33" y="81"/>
                      <a:pt x="33" y="81"/>
                      <a:pt x="34" y="81"/>
                    </a:cubicBezTo>
                    <a:cubicBezTo>
                      <a:pt x="46" y="81"/>
                      <a:pt x="46" y="81"/>
                      <a:pt x="46" y="81"/>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25" name="Oval 24">
              <a:extLst>
                <a:ext uri="{FF2B5EF4-FFF2-40B4-BE49-F238E27FC236}">
                  <a16:creationId xmlns:a16="http://schemas.microsoft.com/office/drawing/2014/main" id="{F88F961A-2054-41B6-94C9-0879FE81748A}"/>
                </a:ext>
              </a:extLst>
            </p:cNvPr>
            <p:cNvSpPr/>
            <p:nvPr/>
          </p:nvSpPr>
          <p:spPr bwMode="auto">
            <a:xfrm>
              <a:off x="1171618"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F5C147EF-1FF8-43DA-9568-AD46C28567AE}"/>
              </a:ext>
            </a:extLst>
          </p:cNvPr>
          <p:cNvGrpSpPr/>
          <p:nvPr/>
        </p:nvGrpSpPr>
        <p:grpSpPr>
          <a:xfrm>
            <a:off x="6142248" y="-8484627"/>
            <a:ext cx="1280160" cy="1280160"/>
            <a:chOff x="4109311" y="1605318"/>
            <a:chExt cx="1280160" cy="1280160"/>
          </a:xfrm>
        </p:grpSpPr>
        <p:sp>
          <p:nvSpPr>
            <p:cNvPr id="29" name="graph_6">
              <a:extLst>
                <a:ext uri="{FF2B5EF4-FFF2-40B4-BE49-F238E27FC236}">
                  <a16:creationId xmlns:a16="http://schemas.microsoft.com/office/drawing/2014/main" id="{A3E0FC20-3EB4-4739-9890-2879CC3BDE05}"/>
                </a:ext>
              </a:extLst>
            </p:cNvPr>
            <p:cNvSpPr>
              <a:spLocks noChangeAspect="1" noEditPoints="1"/>
            </p:cNvSpPr>
            <p:nvPr/>
          </p:nvSpPr>
          <p:spPr bwMode="auto">
            <a:xfrm>
              <a:off x="4430239" y="1991114"/>
              <a:ext cx="638304" cy="508568"/>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Oval 29">
              <a:extLst>
                <a:ext uri="{FF2B5EF4-FFF2-40B4-BE49-F238E27FC236}">
                  <a16:creationId xmlns:a16="http://schemas.microsoft.com/office/drawing/2014/main" id="{62B8F8CD-1F53-4EFF-A359-A50FB4823AC3}"/>
                </a:ext>
              </a:extLst>
            </p:cNvPr>
            <p:cNvSpPr/>
            <p:nvPr/>
          </p:nvSpPr>
          <p:spPr bwMode="auto">
            <a:xfrm>
              <a:off x="4109311"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A1F5BEA1-BB91-4A65-A181-8B052EBC03EF}"/>
              </a:ext>
            </a:extLst>
          </p:cNvPr>
          <p:cNvGrpSpPr/>
          <p:nvPr/>
        </p:nvGrpSpPr>
        <p:grpSpPr>
          <a:xfrm>
            <a:off x="6142248" y="-3165966"/>
            <a:ext cx="1280160" cy="1280160"/>
            <a:chOff x="7047004" y="1605318"/>
            <a:chExt cx="1280160" cy="1280160"/>
          </a:xfrm>
        </p:grpSpPr>
        <p:grpSp>
          <p:nvGrpSpPr>
            <p:cNvPr id="32" name="Group 15">
              <a:extLst>
                <a:ext uri="{FF2B5EF4-FFF2-40B4-BE49-F238E27FC236}">
                  <a16:creationId xmlns:a16="http://schemas.microsoft.com/office/drawing/2014/main" id="{ED3D7053-8636-49A3-A8A5-CBC568DC008D}"/>
                </a:ext>
              </a:extLst>
            </p:cNvPr>
            <p:cNvGrpSpPr>
              <a:grpSpLocks noChangeAspect="1"/>
            </p:cNvGrpSpPr>
            <p:nvPr/>
          </p:nvGrpSpPr>
          <p:grpSpPr bwMode="auto">
            <a:xfrm>
              <a:off x="7396349" y="1994102"/>
              <a:ext cx="581470" cy="673280"/>
              <a:chOff x="3849" y="1070"/>
              <a:chExt cx="266" cy="308"/>
            </a:xfrm>
          </p:grpSpPr>
          <p:sp>
            <p:nvSpPr>
              <p:cNvPr id="37" name="Freeform 16">
                <a:extLst>
                  <a:ext uri="{FF2B5EF4-FFF2-40B4-BE49-F238E27FC236}">
                    <a16:creationId xmlns:a16="http://schemas.microsoft.com/office/drawing/2014/main" id="{2011F765-FABB-4063-B408-7F1A71BEB75D}"/>
                  </a:ext>
                </a:extLst>
              </p:cNvPr>
              <p:cNvSpPr>
                <a:spLocks noEditPoints="1"/>
              </p:cNvSpPr>
              <p:nvPr/>
            </p:nvSpPr>
            <p:spPr bwMode="auto">
              <a:xfrm>
                <a:off x="3941" y="1225"/>
                <a:ext cx="82" cy="153"/>
              </a:xfrm>
              <a:custGeom>
                <a:avLst/>
                <a:gdLst>
                  <a:gd name="T0" fmla="*/ 0 w 82"/>
                  <a:gd name="T1" fmla="*/ 43 h 153"/>
                  <a:gd name="T2" fmla="*/ 42 w 82"/>
                  <a:gd name="T3" fmla="*/ 0 h 153"/>
                  <a:gd name="T4" fmla="*/ 82 w 82"/>
                  <a:gd name="T5" fmla="*/ 43 h 153"/>
                  <a:gd name="T6" fmla="*/ 42 w 82"/>
                  <a:gd name="T7" fmla="*/ 0 h 153"/>
                  <a:gd name="T8" fmla="*/ 42 w 82"/>
                  <a:gd name="T9" fmla="*/ 153 h 153"/>
                </a:gdLst>
                <a:ahLst/>
                <a:cxnLst>
                  <a:cxn ang="0">
                    <a:pos x="T0" y="T1"/>
                  </a:cxn>
                  <a:cxn ang="0">
                    <a:pos x="T2" y="T3"/>
                  </a:cxn>
                  <a:cxn ang="0">
                    <a:pos x="T4" y="T5"/>
                  </a:cxn>
                  <a:cxn ang="0">
                    <a:pos x="T6" y="T7"/>
                  </a:cxn>
                  <a:cxn ang="0">
                    <a:pos x="T8" y="T9"/>
                  </a:cxn>
                </a:cxnLst>
                <a:rect l="0" t="0" r="r" b="b"/>
                <a:pathLst>
                  <a:path w="82" h="153">
                    <a:moveTo>
                      <a:pt x="0" y="43"/>
                    </a:moveTo>
                    <a:lnTo>
                      <a:pt x="42" y="0"/>
                    </a:lnTo>
                    <a:lnTo>
                      <a:pt x="82" y="43"/>
                    </a:lnTo>
                    <a:moveTo>
                      <a:pt x="42" y="0"/>
                    </a:moveTo>
                    <a:lnTo>
                      <a:pt x="42" y="153"/>
                    </a:ln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38" name="Freeform 17">
                <a:extLst>
                  <a:ext uri="{FF2B5EF4-FFF2-40B4-BE49-F238E27FC236}">
                    <a16:creationId xmlns:a16="http://schemas.microsoft.com/office/drawing/2014/main" id="{2C802087-F950-42D1-888D-6D440701A695}"/>
                  </a:ext>
                </a:extLst>
              </p:cNvPr>
              <p:cNvSpPr>
                <a:spLocks/>
              </p:cNvSpPr>
              <p:nvPr/>
            </p:nvSpPr>
            <p:spPr bwMode="auto">
              <a:xfrm>
                <a:off x="3849" y="1121"/>
                <a:ext cx="266" cy="0"/>
              </a:xfrm>
              <a:custGeom>
                <a:avLst/>
                <a:gdLst>
                  <a:gd name="T0" fmla="*/ 0 w 125"/>
                  <a:gd name="T1" fmla="*/ 125 w 125"/>
                </a:gdLst>
                <a:ahLst/>
                <a:cxnLst>
                  <a:cxn ang="0">
                    <a:pos x="T0" y="0"/>
                  </a:cxn>
                  <a:cxn ang="0">
                    <a:pos x="T1" y="0"/>
                  </a:cxn>
                </a:cxnLst>
                <a:rect l="0" t="0" r="r" b="b"/>
                <a:pathLst>
                  <a:path w="125">
                    <a:moveTo>
                      <a:pt x="0" y="0"/>
                    </a:moveTo>
                    <a:cubicBezTo>
                      <a:pt x="125" y="0"/>
                      <a:pt x="125" y="0"/>
                      <a:pt x="125" y="0"/>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3" name="Oval 18">
                <a:extLst>
                  <a:ext uri="{FF2B5EF4-FFF2-40B4-BE49-F238E27FC236}">
                    <a16:creationId xmlns:a16="http://schemas.microsoft.com/office/drawing/2014/main" id="{7894909A-BAB2-4776-B5CD-1136BC425BF0}"/>
                  </a:ext>
                </a:extLst>
              </p:cNvPr>
              <p:cNvSpPr>
                <a:spLocks noChangeArrowheads="1"/>
              </p:cNvSpPr>
              <p:nvPr/>
            </p:nvSpPr>
            <p:spPr bwMode="auto">
              <a:xfrm>
                <a:off x="4079" y="1091"/>
                <a:ext cx="6"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4" name="Freeform 19">
                <a:extLst>
                  <a:ext uri="{FF2B5EF4-FFF2-40B4-BE49-F238E27FC236}">
                    <a16:creationId xmlns:a16="http://schemas.microsoft.com/office/drawing/2014/main" id="{7D935665-90CF-46F3-B5BC-18DDC0C105CA}"/>
                  </a:ext>
                </a:extLst>
              </p:cNvPr>
              <p:cNvSpPr>
                <a:spLocks/>
              </p:cNvSpPr>
              <p:nvPr/>
            </p:nvSpPr>
            <p:spPr bwMode="auto">
              <a:xfrm>
                <a:off x="4036" y="1091"/>
                <a:ext cx="7" cy="9"/>
              </a:xfrm>
              <a:custGeom>
                <a:avLst/>
                <a:gdLst>
                  <a:gd name="T0" fmla="*/ 1 w 3"/>
                  <a:gd name="T1" fmla="*/ 4 h 4"/>
                  <a:gd name="T2" fmla="*/ 3 w 3"/>
                  <a:gd name="T3" fmla="*/ 2 h 4"/>
                  <a:gd name="T4" fmla="*/ 1 w 3"/>
                  <a:gd name="T5" fmla="*/ 0 h 4"/>
                  <a:gd name="T6" fmla="*/ 0 w 3"/>
                  <a:gd name="T7" fmla="*/ 2 h 4"/>
                  <a:gd name="T8" fmla="*/ 1 w 3"/>
                  <a:gd name="T9" fmla="*/ 4 h 4"/>
                </a:gdLst>
                <a:ahLst/>
                <a:cxnLst>
                  <a:cxn ang="0">
                    <a:pos x="T0" y="T1"/>
                  </a:cxn>
                  <a:cxn ang="0">
                    <a:pos x="T2" y="T3"/>
                  </a:cxn>
                  <a:cxn ang="0">
                    <a:pos x="T4" y="T5"/>
                  </a:cxn>
                  <a:cxn ang="0">
                    <a:pos x="T6" y="T7"/>
                  </a:cxn>
                  <a:cxn ang="0">
                    <a:pos x="T8" y="T9"/>
                  </a:cxn>
                </a:cxnLst>
                <a:rect l="0" t="0" r="r" b="b"/>
                <a:pathLst>
                  <a:path w="3" h="4">
                    <a:moveTo>
                      <a:pt x="1" y="4"/>
                    </a:moveTo>
                    <a:cubicBezTo>
                      <a:pt x="3" y="4"/>
                      <a:pt x="3" y="3"/>
                      <a:pt x="3" y="2"/>
                    </a:cubicBezTo>
                    <a:cubicBezTo>
                      <a:pt x="3" y="1"/>
                      <a:pt x="3" y="0"/>
                      <a:pt x="1" y="0"/>
                    </a:cubicBezTo>
                    <a:cubicBezTo>
                      <a:pt x="1" y="0"/>
                      <a:pt x="0" y="1"/>
                      <a:pt x="0" y="2"/>
                    </a:cubicBezTo>
                    <a:cubicBezTo>
                      <a:pt x="0" y="3"/>
                      <a:pt x="1" y="4"/>
                      <a:pt x="1" y="4"/>
                    </a:cubicBezTo>
                    <a:close/>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6" name="Oval 20">
                <a:extLst>
                  <a:ext uri="{FF2B5EF4-FFF2-40B4-BE49-F238E27FC236}">
                    <a16:creationId xmlns:a16="http://schemas.microsoft.com/office/drawing/2014/main" id="{63DD407A-0601-443F-A5FF-46DA4C88E82E}"/>
                  </a:ext>
                </a:extLst>
              </p:cNvPr>
              <p:cNvSpPr>
                <a:spLocks noChangeArrowheads="1"/>
              </p:cNvSpPr>
              <p:nvPr/>
            </p:nvSpPr>
            <p:spPr bwMode="auto">
              <a:xfrm>
                <a:off x="3994" y="1091"/>
                <a:ext cx="8" cy="9"/>
              </a:xfrm>
              <a:prstGeom prst="ellipse">
                <a:avLst/>
              </a:pr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sp>
            <p:nvSpPr>
              <p:cNvPr id="47" name="Freeform 21">
                <a:extLst>
                  <a:ext uri="{FF2B5EF4-FFF2-40B4-BE49-F238E27FC236}">
                    <a16:creationId xmlns:a16="http://schemas.microsoft.com/office/drawing/2014/main" id="{31F9F61F-E207-476B-8790-7F543696D975}"/>
                  </a:ext>
                </a:extLst>
              </p:cNvPr>
              <p:cNvSpPr>
                <a:spLocks/>
              </p:cNvSpPr>
              <p:nvPr/>
            </p:nvSpPr>
            <p:spPr bwMode="auto">
              <a:xfrm>
                <a:off x="3849" y="1070"/>
                <a:ext cx="266" cy="232"/>
              </a:xfrm>
              <a:custGeom>
                <a:avLst/>
                <a:gdLst>
                  <a:gd name="T0" fmla="*/ 82 w 125"/>
                  <a:gd name="T1" fmla="*/ 109 h 109"/>
                  <a:gd name="T2" fmla="*/ 125 w 125"/>
                  <a:gd name="T3" fmla="*/ 109 h 109"/>
                  <a:gd name="T4" fmla="*/ 125 w 125"/>
                  <a:gd name="T5" fmla="*/ 0 h 109"/>
                  <a:gd name="T6" fmla="*/ 0 w 125"/>
                  <a:gd name="T7" fmla="*/ 0 h 109"/>
                  <a:gd name="T8" fmla="*/ 0 w 125"/>
                  <a:gd name="T9" fmla="*/ 109 h 109"/>
                  <a:gd name="T10" fmla="*/ 43 w 125"/>
                  <a:gd name="T11" fmla="*/ 109 h 109"/>
                </a:gdLst>
                <a:ahLst/>
                <a:cxnLst>
                  <a:cxn ang="0">
                    <a:pos x="T0" y="T1"/>
                  </a:cxn>
                  <a:cxn ang="0">
                    <a:pos x="T2" y="T3"/>
                  </a:cxn>
                  <a:cxn ang="0">
                    <a:pos x="T4" y="T5"/>
                  </a:cxn>
                  <a:cxn ang="0">
                    <a:pos x="T6" y="T7"/>
                  </a:cxn>
                  <a:cxn ang="0">
                    <a:pos x="T8" y="T9"/>
                  </a:cxn>
                  <a:cxn ang="0">
                    <a:pos x="T10" y="T11"/>
                  </a:cxn>
                </a:cxnLst>
                <a:rect l="0" t="0" r="r" b="b"/>
                <a:pathLst>
                  <a:path w="125" h="109">
                    <a:moveTo>
                      <a:pt x="82" y="109"/>
                    </a:moveTo>
                    <a:cubicBezTo>
                      <a:pt x="94" y="109"/>
                      <a:pt x="108" y="109"/>
                      <a:pt x="125" y="109"/>
                    </a:cubicBezTo>
                    <a:cubicBezTo>
                      <a:pt x="125" y="109"/>
                      <a:pt x="125" y="109"/>
                      <a:pt x="125" y="0"/>
                    </a:cubicBezTo>
                    <a:cubicBezTo>
                      <a:pt x="125" y="0"/>
                      <a:pt x="125" y="0"/>
                      <a:pt x="0" y="0"/>
                    </a:cubicBezTo>
                    <a:cubicBezTo>
                      <a:pt x="0" y="0"/>
                      <a:pt x="0" y="0"/>
                      <a:pt x="0" y="109"/>
                    </a:cubicBezTo>
                    <a:cubicBezTo>
                      <a:pt x="0" y="109"/>
                      <a:pt x="0" y="109"/>
                      <a:pt x="43" y="109"/>
                    </a:cubicBezTo>
                  </a:path>
                </a:pathLst>
              </a:custGeom>
              <a:noFill/>
              <a:ln w="19050" cap="flat">
                <a:solidFill>
                  <a:srgbClr val="43434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34343"/>
                  </a:solidFill>
                  <a:effectLst/>
                  <a:uLnTx/>
                  <a:uFillTx/>
                  <a:latin typeface="Segoe UI"/>
                  <a:ea typeface="+mn-ea"/>
                  <a:cs typeface="+mn-cs"/>
                </a:endParaRPr>
              </a:p>
            </p:txBody>
          </p:sp>
        </p:grpSp>
        <p:sp>
          <p:nvSpPr>
            <p:cNvPr id="36" name="Oval 35">
              <a:extLst>
                <a:ext uri="{FF2B5EF4-FFF2-40B4-BE49-F238E27FC236}">
                  <a16:creationId xmlns:a16="http://schemas.microsoft.com/office/drawing/2014/main" id="{EFC8FDC6-F949-49E9-89A3-FC2233DBF875}"/>
                </a:ext>
              </a:extLst>
            </p:cNvPr>
            <p:cNvSpPr/>
            <p:nvPr/>
          </p:nvSpPr>
          <p:spPr bwMode="auto">
            <a:xfrm>
              <a:off x="7047004" y="1605318"/>
              <a:ext cx="1280160" cy="1280160"/>
            </a:xfrm>
            <a:prstGeom prst="ellipse">
              <a:avLst/>
            </a:prstGeom>
            <a:noFill/>
            <a:ln w="25400" cap="flat" cmpd="sng" algn="ctr">
              <a:solidFill>
                <a:srgbClr val="0072C6"/>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48" name="Rectangle 47">
            <a:extLst>
              <a:ext uri="{FF2B5EF4-FFF2-40B4-BE49-F238E27FC236}">
                <a16:creationId xmlns:a16="http://schemas.microsoft.com/office/drawing/2014/main" id="{342D6FBC-53AC-4140-97D5-D6E9F010FA85}"/>
              </a:ext>
            </a:extLst>
          </p:cNvPr>
          <p:cNvSpPr/>
          <p:nvPr/>
        </p:nvSpPr>
        <p:spPr bwMode="auto">
          <a:xfrm>
            <a:off x="7662087" y="10987490"/>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350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 Solutions in Showcase</a:t>
            </a:r>
          </a:p>
        </p:txBody>
      </p:sp>
      <p:sp>
        <p:nvSpPr>
          <p:cNvPr id="49" name="Rectangle 48">
            <a:extLst>
              <a:ext uri="{FF2B5EF4-FFF2-40B4-BE49-F238E27FC236}">
                <a16:creationId xmlns:a16="http://schemas.microsoft.com/office/drawing/2014/main" id="{D21911D2-7B5C-433B-ACAC-67CF37C785EB}"/>
              </a:ext>
            </a:extLst>
          </p:cNvPr>
          <p:cNvSpPr/>
          <p:nvPr/>
        </p:nvSpPr>
        <p:spPr bwMode="auto">
          <a:xfrm>
            <a:off x="7662087" y="20577528"/>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678</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Partners available in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100+ countries</a:t>
            </a:r>
          </a:p>
        </p:txBody>
      </p:sp>
      <p:grpSp>
        <p:nvGrpSpPr>
          <p:cNvPr id="50" name="Group 49">
            <a:extLst>
              <a:ext uri="{FF2B5EF4-FFF2-40B4-BE49-F238E27FC236}">
                <a16:creationId xmlns:a16="http://schemas.microsoft.com/office/drawing/2014/main" id="{415F8B2B-61A2-4E53-AA0C-D45AC590A04C}"/>
              </a:ext>
            </a:extLst>
          </p:cNvPr>
          <p:cNvGrpSpPr/>
          <p:nvPr/>
        </p:nvGrpSpPr>
        <p:grpSpPr>
          <a:xfrm>
            <a:off x="6113841" y="10861988"/>
            <a:ext cx="1527048" cy="1527048"/>
            <a:chOff x="1564163" y="2665476"/>
            <a:chExt cx="1527048" cy="1527048"/>
          </a:xfrm>
        </p:grpSpPr>
        <p:sp>
          <p:nvSpPr>
            <p:cNvPr id="51" name="Oval 50">
              <a:extLst>
                <a:ext uri="{FF2B5EF4-FFF2-40B4-BE49-F238E27FC236}">
                  <a16:creationId xmlns:a16="http://schemas.microsoft.com/office/drawing/2014/main" id="{4932E513-1491-4636-B759-3F16F718C238}"/>
                </a:ext>
              </a:extLst>
            </p:cNvPr>
            <p:cNvSpPr/>
            <p:nvPr/>
          </p:nvSpPr>
          <p:spPr bwMode="auto">
            <a:xfrm>
              <a:off x="1564163" y="2665476"/>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2" name="Commitments_EC4D" title="Icon of a handshake">
              <a:extLst>
                <a:ext uri="{FF2B5EF4-FFF2-40B4-BE49-F238E27FC236}">
                  <a16:creationId xmlns:a16="http://schemas.microsoft.com/office/drawing/2014/main" id="{A56FD94B-82B1-4007-B1CC-CCEDD7F66887}"/>
                </a:ext>
              </a:extLst>
            </p:cNvPr>
            <p:cNvSpPr>
              <a:spLocks noChangeAspect="1" noEditPoints="1"/>
            </p:cNvSpPr>
            <p:nvPr/>
          </p:nvSpPr>
          <p:spPr bwMode="auto">
            <a:xfrm>
              <a:off x="1948435" y="3073402"/>
              <a:ext cx="758504" cy="711195"/>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A259FF5D-CE16-4752-AAA1-6A189E1D453E}"/>
              </a:ext>
            </a:extLst>
          </p:cNvPr>
          <p:cNvGrpSpPr/>
          <p:nvPr/>
        </p:nvGrpSpPr>
        <p:grpSpPr>
          <a:xfrm>
            <a:off x="6113841" y="20475996"/>
            <a:ext cx="1527048" cy="1527048"/>
            <a:chOff x="6497794" y="2659018"/>
            <a:chExt cx="1527048" cy="1527048"/>
          </a:xfrm>
        </p:grpSpPr>
        <p:sp>
          <p:nvSpPr>
            <p:cNvPr id="54" name="Oval 53">
              <a:extLst>
                <a:ext uri="{FF2B5EF4-FFF2-40B4-BE49-F238E27FC236}">
                  <a16:creationId xmlns:a16="http://schemas.microsoft.com/office/drawing/2014/main" id="{247B43F7-0D68-4F89-8A93-E7672E8E297A}"/>
                </a:ext>
              </a:extLst>
            </p:cNvPr>
            <p:cNvSpPr/>
            <p:nvPr/>
          </p:nvSpPr>
          <p:spPr bwMode="auto">
            <a:xfrm>
              <a:off x="6497794" y="2659018"/>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55" name="globe" title="Icon of the earth">
              <a:extLst>
                <a:ext uri="{FF2B5EF4-FFF2-40B4-BE49-F238E27FC236}">
                  <a16:creationId xmlns:a16="http://schemas.microsoft.com/office/drawing/2014/main" id="{F5CC0074-990E-4AA6-AE63-2A9D0433763E}"/>
                </a:ext>
              </a:extLst>
            </p:cNvPr>
            <p:cNvSpPr>
              <a:spLocks noChangeAspect="1" noEditPoints="1"/>
            </p:cNvSpPr>
            <p:nvPr/>
          </p:nvSpPr>
          <p:spPr bwMode="auto">
            <a:xfrm>
              <a:off x="6930212" y="3096766"/>
              <a:ext cx="662212" cy="664465"/>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2796382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8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8FAE59-13CD-41F4-B833-3D96D92E376B}"/>
              </a:ext>
            </a:extLst>
          </p:cNvPr>
          <p:cNvSpPr/>
          <p:nvPr/>
        </p:nvSpPr>
        <p:spPr bwMode="auto">
          <a:xfrm>
            <a:off x="7662087" y="1443440"/>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350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 Solutions in Showcase</a:t>
            </a:r>
          </a:p>
        </p:txBody>
      </p:sp>
      <p:sp>
        <p:nvSpPr>
          <p:cNvPr id="3" name="Rectangle 2">
            <a:extLst>
              <a:ext uri="{FF2B5EF4-FFF2-40B4-BE49-F238E27FC236}">
                <a16:creationId xmlns:a16="http://schemas.microsoft.com/office/drawing/2014/main" id="{6A0BAC50-41CC-4894-8F49-47D08EBC7CB7}"/>
              </a:ext>
            </a:extLst>
          </p:cNvPr>
          <p:cNvSpPr/>
          <p:nvPr/>
        </p:nvSpPr>
        <p:spPr bwMode="auto">
          <a:xfrm>
            <a:off x="7662087" y="3946878"/>
            <a:ext cx="2089933"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1000+</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Partners available worldwide</a:t>
            </a:r>
          </a:p>
        </p:txBody>
      </p:sp>
      <p:grpSp>
        <p:nvGrpSpPr>
          <p:cNvPr id="25" name="Group 24">
            <a:extLst>
              <a:ext uri="{FF2B5EF4-FFF2-40B4-BE49-F238E27FC236}">
                <a16:creationId xmlns:a16="http://schemas.microsoft.com/office/drawing/2014/main" id="{4D7B0429-FC4F-4DE5-972C-974787DE3C59}"/>
              </a:ext>
            </a:extLst>
          </p:cNvPr>
          <p:cNvGrpSpPr/>
          <p:nvPr/>
        </p:nvGrpSpPr>
        <p:grpSpPr>
          <a:xfrm>
            <a:off x="6113841" y="1317938"/>
            <a:ext cx="1527048" cy="1527048"/>
            <a:chOff x="1564163" y="2665476"/>
            <a:chExt cx="1527048" cy="1527048"/>
          </a:xfrm>
        </p:grpSpPr>
        <p:sp>
          <p:nvSpPr>
            <p:cNvPr id="26" name="Oval 25">
              <a:extLst>
                <a:ext uri="{FF2B5EF4-FFF2-40B4-BE49-F238E27FC236}">
                  <a16:creationId xmlns:a16="http://schemas.microsoft.com/office/drawing/2014/main" id="{15A89025-70E9-4CEA-AFFE-6E0DFBBA6005}"/>
                </a:ext>
              </a:extLst>
            </p:cNvPr>
            <p:cNvSpPr/>
            <p:nvPr/>
          </p:nvSpPr>
          <p:spPr bwMode="auto">
            <a:xfrm>
              <a:off x="1564163" y="2665476"/>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7" name="Commitments_EC4D" title="Icon of a handshake">
              <a:extLst>
                <a:ext uri="{FF2B5EF4-FFF2-40B4-BE49-F238E27FC236}">
                  <a16:creationId xmlns:a16="http://schemas.microsoft.com/office/drawing/2014/main" id="{6E98B98A-E93C-49B6-8089-30F275AD8485}"/>
                </a:ext>
              </a:extLst>
            </p:cNvPr>
            <p:cNvSpPr>
              <a:spLocks noChangeAspect="1" noEditPoints="1"/>
            </p:cNvSpPr>
            <p:nvPr/>
          </p:nvSpPr>
          <p:spPr bwMode="auto">
            <a:xfrm>
              <a:off x="1948435" y="3073402"/>
              <a:ext cx="758504" cy="711195"/>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202D8F36-E96A-4BF4-9261-DBBC0D26519B}"/>
              </a:ext>
            </a:extLst>
          </p:cNvPr>
          <p:cNvGrpSpPr/>
          <p:nvPr/>
        </p:nvGrpSpPr>
        <p:grpSpPr>
          <a:xfrm>
            <a:off x="6113841" y="3845346"/>
            <a:ext cx="1527048" cy="1527048"/>
            <a:chOff x="6497794" y="2659018"/>
            <a:chExt cx="1527048" cy="1527048"/>
          </a:xfrm>
        </p:grpSpPr>
        <p:sp>
          <p:nvSpPr>
            <p:cNvPr id="29" name="Oval 28">
              <a:extLst>
                <a:ext uri="{FF2B5EF4-FFF2-40B4-BE49-F238E27FC236}">
                  <a16:creationId xmlns:a16="http://schemas.microsoft.com/office/drawing/2014/main" id="{23D8AB7B-EAFA-4761-A78E-56DB57B2A6AF}"/>
                </a:ext>
              </a:extLst>
            </p:cNvPr>
            <p:cNvSpPr/>
            <p:nvPr/>
          </p:nvSpPr>
          <p:spPr bwMode="auto">
            <a:xfrm>
              <a:off x="6497794" y="2659018"/>
              <a:ext cx="1527048" cy="15270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0" name="globe" title="Icon of the earth">
              <a:extLst>
                <a:ext uri="{FF2B5EF4-FFF2-40B4-BE49-F238E27FC236}">
                  <a16:creationId xmlns:a16="http://schemas.microsoft.com/office/drawing/2014/main" id="{93160DE2-C1F6-4E39-9996-C923CE441F31}"/>
                </a:ext>
              </a:extLst>
            </p:cNvPr>
            <p:cNvSpPr>
              <a:spLocks noChangeAspect="1" noEditPoints="1"/>
            </p:cNvSpPr>
            <p:nvPr/>
          </p:nvSpPr>
          <p:spPr bwMode="auto">
            <a:xfrm>
              <a:off x="6930212" y="3096766"/>
              <a:ext cx="662212" cy="664465"/>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pic>
        <p:nvPicPr>
          <p:cNvPr id="12" name="Picture 11">
            <a:extLst>
              <a:ext uri="{FF2B5EF4-FFF2-40B4-BE49-F238E27FC236}">
                <a16:creationId xmlns:a16="http://schemas.microsoft.com/office/drawing/2014/main" id="{0A11CF33-6CC2-4182-ABE2-026CD7B3A963}"/>
              </a:ext>
            </a:extLst>
          </p:cNvPr>
          <p:cNvPicPr>
            <a:picLocks noChangeAspect="1"/>
          </p:cNvPicPr>
          <p:nvPr/>
        </p:nvPicPr>
        <p:blipFill rotWithShape="1">
          <a:blip r:embed="rId3"/>
          <a:srcRect l="38443" t="27477" r="22664"/>
          <a:stretch/>
        </p:blipFill>
        <p:spPr>
          <a:xfrm flipH="1">
            <a:off x="0" y="0"/>
            <a:ext cx="5518298" cy="6858000"/>
          </a:xfrm>
          <a:prstGeom prst="rect">
            <a:avLst/>
          </a:prstGeom>
        </p:spPr>
      </p:pic>
      <p:sp>
        <p:nvSpPr>
          <p:cNvPr id="13" name="Rectangle 12">
            <a:extLst>
              <a:ext uri="{FF2B5EF4-FFF2-40B4-BE49-F238E27FC236}">
                <a16:creationId xmlns:a16="http://schemas.microsoft.com/office/drawing/2014/main" id="{978A74CA-094D-4C7A-83B5-FA411400C5DE}"/>
              </a:ext>
            </a:extLst>
          </p:cNvPr>
          <p:cNvSpPr/>
          <p:nvPr/>
        </p:nvSpPr>
        <p:spPr bwMode="auto">
          <a:xfrm>
            <a:off x="2" y="0"/>
            <a:ext cx="5518296" cy="6858000"/>
          </a:xfrm>
          <a:prstGeom prst="rect">
            <a:avLst/>
          </a:prstGeom>
          <a:solidFill>
            <a:srgbClr val="000000">
              <a:alpha val="56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 name="TextBox 13">
            <a:extLst>
              <a:ext uri="{FF2B5EF4-FFF2-40B4-BE49-F238E27FC236}">
                <a16:creationId xmlns:a16="http://schemas.microsoft.com/office/drawing/2014/main" id="{22B3F0A5-B3F2-44B6-B99C-C4CB1327DEAE}"/>
              </a:ext>
            </a:extLst>
          </p:cNvPr>
          <p:cNvSpPr txBox="1"/>
          <p:nvPr/>
        </p:nvSpPr>
        <p:spPr>
          <a:xfrm>
            <a:off x="1586964" y="2901074"/>
            <a:ext cx="1831463"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Today</a:t>
            </a:r>
          </a:p>
        </p:txBody>
      </p:sp>
      <p:sp>
        <p:nvSpPr>
          <p:cNvPr id="17" name="Rectangle 16">
            <a:extLst>
              <a:ext uri="{FF2B5EF4-FFF2-40B4-BE49-F238E27FC236}">
                <a16:creationId xmlns:a16="http://schemas.microsoft.com/office/drawing/2014/main" id="{E505D71C-CC59-4842-BA4E-074406CE89FC}"/>
              </a:ext>
            </a:extLst>
          </p:cNvPr>
          <p:cNvSpPr/>
          <p:nvPr/>
        </p:nvSpPr>
        <p:spPr bwMode="auto">
          <a:xfrm>
            <a:off x="7740280" y="-9003409"/>
            <a:ext cx="4946319" cy="1252728"/>
          </a:xfrm>
          <a:prstGeom prst="rect">
            <a:avLst/>
          </a:prstGeom>
          <a:noFill/>
          <a:ln w="10795" cap="flat" cmpd="sng" algn="ctr">
            <a:noFill/>
            <a:prstDash val="solid"/>
            <a:headEnd type="none" w="med" len="med"/>
            <a:tailEnd type="none" w="med" len="med"/>
          </a:ln>
          <a:effectLst/>
        </p:spPr>
        <p:txBody>
          <a:bodyPr vert="horz" wrap="none" lIns="179285" tIns="179285" rIns="179285" bIns="182880" numCol="1" rtlCol="0" anchor="ctr" anchorCtr="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700K</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Active community members</a:t>
            </a:r>
          </a:p>
        </p:txBody>
      </p:sp>
      <p:grpSp>
        <p:nvGrpSpPr>
          <p:cNvPr id="18" name="Group 17">
            <a:extLst>
              <a:ext uri="{FF2B5EF4-FFF2-40B4-BE49-F238E27FC236}">
                <a16:creationId xmlns:a16="http://schemas.microsoft.com/office/drawing/2014/main" id="{CE6CCD34-3FBD-4B6C-BB69-7F3061319B30}"/>
              </a:ext>
            </a:extLst>
          </p:cNvPr>
          <p:cNvGrpSpPr/>
          <p:nvPr/>
        </p:nvGrpSpPr>
        <p:grpSpPr>
          <a:xfrm>
            <a:off x="6141479" y="-2978637"/>
            <a:ext cx="1527048" cy="1527048"/>
            <a:chOff x="6088380" y="1143237"/>
            <a:chExt cx="671648" cy="671648"/>
          </a:xfrm>
        </p:grpSpPr>
        <p:sp>
          <p:nvSpPr>
            <p:cNvPr id="19" name="Oval 18">
              <a:extLst>
                <a:ext uri="{FF2B5EF4-FFF2-40B4-BE49-F238E27FC236}">
                  <a16:creationId xmlns:a16="http://schemas.microsoft.com/office/drawing/2014/main" id="{4A38CA7C-EE15-4EA3-A2B0-C82A211942AE}"/>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0" name="globe_2">
              <a:extLst>
                <a:ext uri="{FF2B5EF4-FFF2-40B4-BE49-F238E27FC236}">
                  <a16:creationId xmlns:a16="http://schemas.microsoft.com/office/drawing/2014/main" id="{BDCCD91C-69FB-47BB-8CB7-8AF59A6B5476}"/>
                </a:ext>
              </a:extLst>
            </p:cNvPr>
            <p:cNvSpPr>
              <a:spLocks noChangeAspect="1" noEditPoints="1"/>
            </p:cNvSpPr>
            <p:nvPr/>
          </p:nvSpPr>
          <p:spPr bwMode="auto">
            <a:xfrm>
              <a:off x="6278572" y="1333429"/>
              <a:ext cx="291264" cy="2912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w="12700">
                  <a:solidFill>
                    <a:prstClr val="black"/>
                  </a:solidFill>
                </a:ln>
                <a:gradFill>
                  <a:gsLst>
                    <a:gs pos="0">
                      <a:srgbClr val="505050"/>
                    </a:gs>
                    <a:gs pos="100000">
                      <a:srgbClr val="505050"/>
                    </a:gs>
                  </a:gsLst>
                </a:gra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7693F503-2A8D-4426-97CF-5EA88FCB2596}"/>
              </a:ext>
            </a:extLst>
          </p:cNvPr>
          <p:cNvGrpSpPr/>
          <p:nvPr/>
        </p:nvGrpSpPr>
        <p:grpSpPr>
          <a:xfrm>
            <a:off x="6141479" y="-9165005"/>
            <a:ext cx="1527048" cy="1527048"/>
            <a:chOff x="6088380" y="1143237"/>
            <a:chExt cx="671648" cy="671648"/>
          </a:xfrm>
        </p:grpSpPr>
        <p:sp>
          <p:nvSpPr>
            <p:cNvPr id="23" name="Oval 22">
              <a:extLst>
                <a:ext uri="{FF2B5EF4-FFF2-40B4-BE49-F238E27FC236}">
                  <a16:creationId xmlns:a16="http://schemas.microsoft.com/office/drawing/2014/main" id="{A00A3A4C-CAA1-4087-B6D6-CCF0BE8D594B}"/>
                </a:ext>
              </a:extLst>
            </p:cNvPr>
            <p:cNvSpPr/>
            <p:nvPr/>
          </p:nvSpPr>
          <p:spPr bwMode="auto">
            <a:xfrm>
              <a:off x="6088380" y="1143237"/>
              <a:ext cx="671648" cy="671648"/>
            </a:xfrm>
            <a:prstGeom prst="ellipse">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 name="people_12">
              <a:extLst>
                <a:ext uri="{FF2B5EF4-FFF2-40B4-BE49-F238E27FC236}">
                  <a16:creationId xmlns:a16="http://schemas.microsoft.com/office/drawing/2014/main" id="{CF8E8224-6B2C-4021-9C9A-84D2CA8A96D0}"/>
                </a:ext>
              </a:extLst>
            </p:cNvPr>
            <p:cNvSpPr>
              <a:spLocks noChangeAspect="1" noEditPoints="1"/>
            </p:cNvSpPr>
            <p:nvPr/>
          </p:nvSpPr>
          <p:spPr bwMode="auto">
            <a:xfrm>
              <a:off x="6273345" y="1350351"/>
              <a:ext cx="301718" cy="25742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2" name="Rectangle 31">
            <a:extLst>
              <a:ext uri="{FF2B5EF4-FFF2-40B4-BE49-F238E27FC236}">
                <a16:creationId xmlns:a16="http://schemas.microsoft.com/office/drawing/2014/main" id="{23B90198-BD73-40D8-99E4-86A3F2AC75C5}"/>
              </a:ext>
            </a:extLst>
          </p:cNvPr>
          <p:cNvSpPr/>
          <p:nvPr/>
        </p:nvSpPr>
        <p:spPr bwMode="auto">
          <a:xfrm>
            <a:off x="7740280" y="-2809714"/>
            <a:ext cx="4007857" cy="1252728"/>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none" lIns="179285" tIns="179285" rIns="179285" bIns="18288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ts val="1882"/>
              </a:spcBef>
              <a:spcAft>
                <a:spcPct val="0"/>
              </a:spcAft>
              <a:buClrTx/>
              <a:buSzTx/>
              <a:buFontTx/>
              <a:buNone/>
              <a:tabLst/>
              <a:defRPr/>
            </a:pPr>
            <a: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t>200+</a:t>
            </a:r>
            <a:br>
              <a:rPr kumimoji="0" lang="en-US" sz="4400" b="0" i="0" u="none" strike="noStrike" kern="1200" cap="none" spc="0" normalizeH="0" baseline="0" noProof="0">
                <a:ln>
                  <a:noFill/>
                </a:ln>
                <a:gradFill>
                  <a:gsLst>
                    <a:gs pos="2917">
                      <a:srgbClr val="0078D4"/>
                    </a:gs>
                    <a:gs pos="30000">
                      <a:srgbClr val="0078D4"/>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Independent Power BI user </a:t>
            </a:r>
            <a:b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br>
            <a:r>
              <a:rPr kumimoji="0" lang="en-US" sz="2000" b="0" i="0" u="none" strike="noStrike" kern="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Light" panose="020B0502040204020203" pitchFamily="34" charset="0"/>
              </a:rPr>
              <a:t>groups worldwide</a:t>
            </a:r>
          </a:p>
        </p:txBody>
      </p:sp>
    </p:spTree>
    <p:extLst>
      <p:ext uri="{BB962C8B-B14F-4D97-AF65-F5344CB8AC3E}">
        <p14:creationId xmlns:p14="http://schemas.microsoft.com/office/powerpoint/2010/main" val="525591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p14="http://schemas.microsoft.com/office/powerpoint/2010/main" xmlns:a14="http://schemas.microsoft.com/office/drawing/2010/main" xmlns:a16="http://schemas.microsoft.com/office/drawing/2014/main"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873414"/>
            <a:ext cx="4159950" cy="1107996"/>
          </a:xfrm>
        </p:spPr>
        <p:txBody>
          <a:bodyPr>
            <a:normAutofit fontScale="90000"/>
          </a:bodyPr>
          <a:lstStyle/>
          <a:p>
            <a:r>
              <a:rPr lang="en-US" dirty="0"/>
              <a:t>So what is </a:t>
            </a:r>
            <a:br>
              <a:rPr lang="en-US" dirty="0"/>
            </a:br>
            <a:r>
              <a:rPr lang="en-US" dirty="0"/>
              <a:t>Power BI Desktop?</a:t>
            </a:r>
          </a:p>
        </p:txBody>
      </p:sp>
      <p:pic>
        <p:nvPicPr>
          <p:cNvPr id="11" name="Picture 10" descr="A screenshot of a computer&#10;&#10;Description automatically generated">
            <a:extLst>
              <a:ext uri="{FF2B5EF4-FFF2-40B4-BE49-F238E27FC236}">
                <a16:creationId xmlns:a16="http://schemas.microsoft.com/office/drawing/2014/main" id="{0802DF3D-AD39-4D3C-A8A4-28ACB84CB700}"/>
              </a:ext>
            </a:extLst>
          </p:cNvPr>
          <p:cNvPicPr>
            <a:picLocks noChangeAspect="1"/>
          </p:cNvPicPr>
          <p:nvPr/>
        </p:nvPicPr>
        <p:blipFill>
          <a:blip r:embed="rId3"/>
          <a:stretch>
            <a:fillRect/>
          </a:stretch>
        </p:blipFill>
        <p:spPr>
          <a:xfrm>
            <a:off x="4748213" y="947156"/>
            <a:ext cx="7008274" cy="5561799"/>
          </a:xfrm>
          <a:prstGeom prst="rect">
            <a:avLst/>
          </a:prstGeom>
        </p:spPr>
      </p:pic>
    </p:spTree>
    <p:extLst>
      <p:ext uri="{BB962C8B-B14F-4D97-AF65-F5344CB8AC3E}">
        <p14:creationId xmlns:p14="http://schemas.microsoft.com/office/powerpoint/2010/main" val="2585649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C03D2-6671-4B90-80D2-AF31D0E41BF0}"/>
              </a:ext>
            </a:extLst>
          </p:cNvPr>
          <p:cNvSpPr>
            <a:spLocks noGrp="1"/>
          </p:cNvSpPr>
          <p:nvPr>
            <p:ph type="title"/>
          </p:nvPr>
        </p:nvSpPr>
        <p:spPr/>
        <p:txBody>
          <a:bodyPr/>
          <a:lstStyle/>
          <a:p>
            <a:r>
              <a:rPr lang="en-US" dirty="0"/>
              <a:t>Microsoft Power BI Desktop</a:t>
            </a:r>
          </a:p>
        </p:txBody>
      </p:sp>
      <p:grpSp>
        <p:nvGrpSpPr>
          <p:cNvPr id="51" name="Group 50">
            <a:extLst>
              <a:ext uri="{FF2B5EF4-FFF2-40B4-BE49-F238E27FC236}">
                <a16:creationId xmlns:a16="http://schemas.microsoft.com/office/drawing/2014/main" id="{90223070-24FC-4E50-9E15-01842C712476}"/>
              </a:ext>
            </a:extLst>
          </p:cNvPr>
          <p:cNvGrpSpPr/>
          <p:nvPr/>
        </p:nvGrpSpPr>
        <p:grpSpPr>
          <a:xfrm>
            <a:off x="-1363999" y="1447790"/>
            <a:ext cx="7548513" cy="5265153"/>
            <a:chOff x="-1363999" y="1189176"/>
            <a:chExt cx="7548513" cy="5265153"/>
          </a:xfrm>
        </p:grpSpPr>
        <p:pic>
          <p:nvPicPr>
            <p:cNvPr id="2050" name="Picture 2" descr="Ofc17_Meeting2_007">
              <a:extLst>
                <a:ext uri="{FF2B5EF4-FFF2-40B4-BE49-F238E27FC236}">
                  <a16:creationId xmlns:a16="http://schemas.microsoft.com/office/drawing/2014/main" id="{10F88F36-C823-4787-81A9-89787AC9EA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41" r="13989"/>
            <a:stretch/>
          </p:blipFill>
          <p:spPr bwMode="auto">
            <a:xfrm>
              <a:off x="-1363999" y="1248189"/>
              <a:ext cx="4907518" cy="5029200"/>
            </a:xfrm>
            <a:prstGeom prst="flowChartConnector">
              <a:avLst/>
            </a:prstGeom>
            <a:noFill/>
            <a:ln w="76200">
              <a:solidFill>
                <a:srgbClr val="243A5E"/>
              </a:solidFill>
            </a:ln>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28A990A4-AE27-44CF-A49C-F5E90FFE7C2B}"/>
                </a:ext>
              </a:extLst>
            </p:cNvPr>
            <p:cNvGrpSpPr/>
            <p:nvPr/>
          </p:nvGrpSpPr>
          <p:grpSpPr>
            <a:xfrm>
              <a:off x="1757437" y="1189176"/>
              <a:ext cx="4427077" cy="5265153"/>
              <a:chOff x="1757437" y="1189176"/>
              <a:chExt cx="4427077" cy="5265153"/>
            </a:xfrm>
          </p:grpSpPr>
          <p:sp>
            <p:nvSpPr>
              <p:cNvPr id="4" name="Rectangle 3">
                <a:extLst>
                  <a:ext uri="{FF2B5EF4-FFF2-40B4-BE49-F238E27FC236}">
                    <a16:creationId xmlns:a16="http://schemas.microsoft.com/office/drawing/2014/main" id="{20E885DB-17F8-4C7F-97C4-28CC8F2A2003}"/>
                  </a:ext>
                </a:extLst>
              </p:cNvPr>
              <p:cNvSpPr/>
              <p:nvPr/>
            </p:nvSpPr>
            <p:spPr>
              <a:xfrm>
                <a:off x="4104490" y="351450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Visualize</a:t>
                </a:r>
              </a:p>
            </p:txBody>
          </p:sp>
          <p:sp>
            <p:nvSpPr>
              <p:cNvPr id="6" name="Rectangle 5">
                <a:extLst>
                  <a:ext uri="{FF2B5EF4-FFF2-40B4-BE49-F238E27FC236}">
                    <a16:creationId xmlns:a16="http://schemas.microsoft.com/office/drawing/2014/main" id="{4D79AFCD-A4F4-49E1-95E7-6778A1C85A24}"/>
                  </a:ext>
                </a:extLst>
              </p:cNvPr>
              <p:cNvSpPr/>
              <p:nvPr/>
            </p:nvSpPr>
            <p:spPr>
              <a:xfrm>
                <a:off x="2778333" y="1374773"/>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Get Data</a:t>
                </a:r>
              </a:p>
            </p:txBody>
          </p:sp>
          <p:sp>
            <p:nvSpPr>
              <p:cNvPr id="7" name="Oval 6">
                <a:extLst>
                  <a:ext uri="{FF2B5EF4-FFF2-40B4-BE49-F238E27FC236}">
                    <a16:creationId xmlns:a16="http://schemas.microsoft.com/office/drawing/2014/main" id="{35EDA6D3-72CD-46DD-A9DF-EA86B8ECC86C}"/>
                  </a:ext>
                </a:extLst>
              </p:cNvPr>
              <p:cNvSpPr/>
              <p:nvPr/>
            </p:nvSpPr>
            <p:spPr bwMode="auto">
              <a:xfrm>
                <a:off x="3039665" y="3269146"/>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 name="Oval 7">
                <a:extLst>
                  <a:ext uri="{FF2B5EF4-FFF2-40B4-BE49-F238E27FC236}">
                    <a16:creationId xmlns:a16="http://schemas.microsoft.com/office/drawing/2014/main" id="{64B7E3E1-D793-46C4-B924-A2EEC566F159}"/>
                  </a:ext>
                </a:extLst>
              </p:cNvPr>
              <p:cNvSpPr/>
              <p:nvPr/>
            </p:nvSpPr>
            <p:spPr bwMode="auto">
              <a:xfrm>
                <a:off x="1757437" y="1189176"/>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 name="Oval 8">
                <a:extLst>
                  <a:ext uri="{FF2B5EF4-FFF2-40B4-BE49-F238E27FC236}">
                    <a16:creationId xmlns:a16="http://schemas.microsoft.com/office/drawing/2014/main" id="{C80E71FE-85C6-4C5E-B2C5-F7A0EBCE738A}"/>
                  </a:ext>
                </a:extLst>
              </p:cNvPr>
              <p:cNvSpPr/>
              <p:nvPr/>
            </p:nvSpPr>
            <p:spPr bwMode="auto">
              <a:xfrm>
                <a:off x="2735845" y="2035212"/>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 name="Oval 9">
                <a:extLst>
                  <a:ext uri="{FF2B5EF4-FFF2-40B4-BE49-F238E27FC236}">
                    <a16:creationId xmlns:a16="http://schemas.microsoft.com/office/drawing/2014/main" id="{5E1F1AD8-EE24-43F9-92C0-9C3005773116}"/>
                  </a:ext>
                </a:extLst>
              </p:cNvPr>
              <p:cNvSpPr/>
              <p:nvPr/>
            </p:nvSpPr>
            <p:spPr bwMode="auto">
              <a:xfrm>
                <a:off x="2735845" y="4497513"/>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 name="Oval 10">
                <a:extLst>
                  <a:ext uri="{FF2B5EF4-FFF2-40B4-BE49-F238E27FC236}">
                    <a16:creationId xmlns:a16="http://schemas.microsoft.com/office/drawing/2014/main" id="{6C840429-9AD6-488E-9ABA-E40569E7DDD8}"/>
                  </a:ext>
                </a:extLst>
              </p:cNvPr>
              <p:cNvSpPr/>
              <p:nvPr/>
            </p:nvSpPr>
            <p:spPr bwMode="auto">
              <a:xfrm>
                <a:off x="1757437" y="5475921"/>
                <a:ext cx="978408" cy="978408"/>
              </a:xfrm>
              <a:prstGeom prst="ellipse">
                <a:avLst/>
              </a:prstGeom>
              <a:solidFill>
                <a:srgbClr val="F8F8F8"/>
              </a:solidFill>
              <a:ln w="38100" cap="flat" cmpd="sng" algn="ctr">
                <a:solidFill>
                  <a:srgbClr val="0078D4"/>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5316EEC2-9E77-4289-B9AC-D9B2CC5D94F8}"/>
                  </a:ext>
                </a:extLst>
              </p:cNvPr>
              <p:cNvSpPr/>
              <p:nvPr/>
            </p:nvSpPr>
            <p:spPr>
              <a:xfrm>
                <a:off x="3752039" y="228713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Analyze</a:t>
                </a:r>
              </a:p>
            </p:txBody>
          </p:sp>
          <p:sp>
            <p:nvSpPr>
              <p:cNvPr id="13" name="Rectangle 12">
                <a:extLst>
                  <a:ext uri="{FF2B5EF4-FFF2-40B4-BE49-F238E27FC236}">
                    <a16:creationId xmlns:a16="http://schemas.microsoft.com/office/drawing/2014/main" id="{023C2CF6-CFD0-43FA-A2D5-FE1257AE6F18}"/>
                  </a:ext>
                </a:extLst>
              </p:cNvPr>
              <p:cNvSpPr/>
              <p:nvPr/>
            </p:nvSpPr>
            <p:spPr>
              <a:xfrm>
                <a:off x="4104490" y="3514504"/>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Visualize</a:t>
                </a:r>
              </a:p>
            </p:txBody>
          </p:sp>
          <p:sp>
            <p:nvSpPr>
              <p:cNvPr id="14" name="Rectangle 13">
                <a:extLst>
                  <a:ext uri="{FF2B5EF4-FFF2-40B4-BE49-F238E27FC236}">
                    <a16:creationId xmlns:a16="http://schemas.microsoft.com/office/drawing/2014/main" id="{4BA53798-8196-4A82-AB8C-2C974D6551D6}"/>
                  </a:ext>
                </a:extLst>
              </p:cNvPr>
              <p:cNvSpPr/>
              <p:nvPr/>
            </p:nvSpPr>
            <p:spPr>
              <a:xfrm>
                <a:off x="3752039" y="4847237"/>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Publish</a:t>
                </a:r>
              </a:p>
            </p:txBody>
          </p:sp>
          <p:sp>
            <p:nvSpPr>
              <p:cNvPr id="15" name="Rectangle 14">
                <a:extLst>
                  <a:ext uri="{FF2B5EF4-FFF2-40B4-BE49-F238E27FC236}">
                    <a16:creationId xmlns:a16="http://schemas.microsoft.com/office/drawing/2014/main" id="{95A96BE5-0147-455F-951A-63BBB26BC8AD}"/>
                  </a:ext>
                </a:extLst>
              </p:cNvPr>
              <p:cNvSpPr/>
              <p:nvPr/>
            </p:nvSpPr>
            <p:spPr>
              <a:xfrm>
                <a:off x="2778333" y="5825645"/>
                <a:ext cx="2080024" cy="480131"/>
              </a:xfrm>
              <a:prstGeom prst="rect">
                <a:avLst/>
              </a:prstGeom>
            </p:spPr>
            <p:txBody>
              <a:bodyPr wrap="square" lIns="182880">
                <a:spAutoFit/>
              </a:bodyPr>
              <a:lstStyle/>
              <a:p>
                <a:pPr marL="0" marR="0" lvl="1" indent="0" algn="l" defTabSz="93259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gradFill>
                      <a:gsLst>
                        <a:gs pos="5439">
                          <a:srgbClr val="353535"/>
                        </a:gs>
                        <a:gs pos="100000">
                          <a:srgbClr val="353535"/>
                        </a:gs>
                      </a:gsLst>
                      <a:lin ang="5400000" scaled="0"/>
                    </a:gradFill>
                    <a:effectLst/>
                    <a:uLnTx/>
                    <a:uFillTx/>
                    <a:latin typeface="Segoe UI Semilight"/>
                    <a:ea typeface="+mn-ea"/>
                    <a:cs typeface="Segoe UI" panose="020B0502040204020203" pitchFamily="34" charset="0"/>
                  </a:rPr>
                  <a:t>Collaborate</a:t>
                </a:r>
              </a:p>
            </p:txBody>
          </p:sp>
          <p:sp>
            <p:nvSpPr>
              <p:cNvPr id="16" name="Freeform 83">
                <a:extLst>
                  <a:ext uri="{FF2B5EF4-FFF2-40B4-BE49-F238E27FC236}">
                    <a16:creationId xmlns:a16="http://schemas.microsoft.com/office/drawing/2014/main" id="{29A568EC-2C4F-429B-826C-25F54E23DF7F}"/>
                  </a:ext>
                </a:extLst>
              </p:cNvPr>
              <p:cNvSpPr>
                <a:spLocks noEditPoints="1"/>
              </p:cNvSpPr>
              <p:nvPr/>
            </p:nvSpPr>
            <p:spPr bwMode="black">
              <a:xfrm>
                <a:off x="1972270" y="1350074"/>
                <a:ext cx="548741" cy="568652"/>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1"/>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sp>
            <p:nvSpPr>
              <p:cNvPr id="17" name="Freeform 25">
                <a:extLst>
                  <a:ext uri="{FF2B5EF4-FFF2-40B4-BE49-F238E27FC236}">
                    <a16:creationId xmlns:a16="http://schemas.microsoft.com/office/drawing/2014/main" id="{17354427-DE22-40AE-87F3-4B0A24156A02}"/>
                  </a:ext>
                </a:extLst>
              </p:cNvPr>
              <p:cNvSpPr>
                <a:spLocks noEditPoints="1"/>
              </p:cNvSpPr>
              <p:nvPr/>
            </p:nvSpPr>
            <p:spPr bwMode="black">
              <a:xfrm>
                <a:off x="2961618" y="4667770"/>
                <a:ext cx="548984" cy="608532"/>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tx1"/>
              </a:solidFill>
              <a:ln>
                <a:noFill/>
              </a:ln>
            </p:spPr>
            <p:txBody>
              <a:bodyPr vert="horz" wrap="square" lIns="111909" tIns="55955" rIns="111909" bIns="55955"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174" b="0" i="0" u="none" strike="noStrike" kern="0" cap="none" spc="0" normalizeH="0" baseline="0" noProof="0">
                  <a:ln>
                    <a:noFill/>
                  </a:ln>
                  <a:solidFill>
                    <a:sysClr val="windowText" lastClr="000000"/>
                  </a:solidFill>
                  <a:effectLst/>
                  <a:uLnTx/>
                  <a:uFillTx/>
                  <a:latin typeface="Segoe UI Light" panose="020B0502040204020203" pitchFamily="34" charset="0"/>
                  <a:ea typeface="+mn-ea"/>
                  <a:cs typeface="Segoe UI Light" panose="020B0502040204020203" pitchFamily="34" charset="0"/>
                </a:endParaRPr>
              </a:p>
            </p:txBody>
          </p:sp>
          <p:grpSp>
            <p:nvGrpSpPr>
              <p:cNvPr id="18" name="Group 17">
                <a:extLst>
                  <a:ext uri="{FF2B5EF4-FFF2-40B4-BE49-F238E27FC236}">
                    <a16:creationId xmlns:a16="http://schemas.microsoft.com/office/drawing/2014/main" id="{4506515E-4C74-4FB4-8E38-DAE06315F778}"/>
                  </a:ext>
                </a:extLst>
              </p:cNvPr>
              <p:cNvGrpSpPr/>
              <p:nvPr/>
            </p:nvGrpSpPr>
            <p:grpSpPr>
              <a:xfrm>
                <a:off x="2927103" y="2271888"/>
                <a:ext cx="707423" cy="541203"/>
                <a:chOff x="-952377" y="6149211"/>
                <a:chExt cx="1301342" cy="940471"/>
              </a:xfrm>
            </p:grpSpPr>
            <p:sp>
              <p:nvSpPr>
                <p:cNvPr id="29" name="Rectangle 28">
                  <a:extLst>
                    <a:ext uri="{FF2B5EF4-FFF2-40B4-BE49-F238E27FC236}">
                      <a16:creationId xmlns:a16="http://schemas.microsoft.com/office/drawing/2014/main" id="{6E61723B-08E0-4607-A035-FC9CD0696467}"/>
                    </a:ext>
                  </a:extLst>
                </p:cNvPr>
                <p:cNvSpPr/>
                <p:nvPr/>
              </p:nvSpPr>
              <p:spPr bwMode="auto">
                <a:xfrm>
                  <a:off x="-952377" y="6149211"/>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9CC7C146-539C-4B0A-9DAF-2B3BFCCD9F38}"/>
                    </a:ext>
                  </a:extLst>
                </p:cNvPr>
                <p:cNvCxnSpPr/>
                <p:nvPr/>
              </p:nvCxnSpPr>
              <p:spPr>
                <a:xfrm flipH="1">
                  <a:off x="-941546" y="6183363"/>
                  <a:ext cx="48078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E8AB0B1-150F-4EC2-92EB-2F5D39CDF538}"/>
                    </a:ext>
                  </a:extLst>
                </p:cNvPr>
                <p:cNvSpPr/>
                <p:nvPr/>
              </p:nvSpPr>
              <p:spPr bwMode="auto">
                <a:xfrm>
                  <a:off x="-142648" y="6396961"/>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9A2530E2-0A8F-4060-8CE2-4EDBDE9D8350}"/>
                    </a:ext>
                  </a:extLst>
                </p:cNvPr>
                <p:cNvCxnSpPr/>
                <p:nvPr/>
              </p:nvCxnSpPr>
              <p:spPr>
                <a:xfrm flipH="1">
                  <a:off x="-131817" y="6431112"/>
                  <a:ext cx="480782"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ADF62B4-FC14-4351-91C9-56AE0B49ECD1}"/>
                    </a:ext>
                  </a:extLst>
                </p:cNvPr>
                <p:cNvSpPr/>
                <p:nvPr/>
              </p:nvSpPr>
              <p:spPr bwMode="auto">
                <a:xfrm>
                  <a:off x="-849095" y="6730972"/>
                  <a:ext cx="491613" cy="358710"/>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E1FE29C6-A5D0-4BDF-AE27-E92D5C37444A}"/>
                    </a:ext>
                  </a:extLst>
                </p:cNvPr>
                <p:cNvCxnSpPr/>
                <p:nvPr/>
              </p:nvCxnSpPr>
              <p:spPr>
                <a:xfrm flipH="1">
                  <a:off x="-838264" y="6765123"/>
                  <a:ext cx="480782"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EA857AF3-126E-44A1-BD99-891E022B5E17}"/>
                    </a:ext>
                  </a:extLst>
                </p:cNvPr>
                <p:cNvSpPr/>
                <p:nvPr/>
              </p:nvSpPr>
              <p:spPr bwMode="auto">
                <a:xfrm rot="20066219">
                  <a:off x="-696171" y="6775590"/>
                  <a:ext cx="881959" cy="45719"/>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CC4CB77A-2C22-4C5E-B6DF-943633D6B104}"/>
                    </a:ext>
                  </a:extLst>
                </p:cNvPr>
                <p:cNvSpPr/>
                <p:nvPr/>
              </p:nvSpPr>
              <p:spPr bwMode="auto">
                <a:xfrm rot="1148353">
                  <a:off x="-754785" y="6447347"/>
                  <a:ext cx="881959" cy="45719"/>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F96E07BF-0ABF-4C03-9EEE-648DAB0AA06C}"/>
                    </a:ext>
                  </a:extLst>
                </p:cNvPr>
                <p:cNvSpPr/>
                <p:nvPr/>
              </p:nvSpPr>
              <p:spPr bwMode="auto">
                <a:xfrm>
                  <a:off x="53536" y="6557068"/>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6F703999-1B2E-45A2-9AFE-7ED759428C3C}"/>
                    </a:ext>
                  </a:extLst>
                </p:cNvPr>
                <p:cNvSpPr/>
                <p:nvPr/>
              </p:nvSpPr>
              <p:spPr bwMode="auto">
                <a:xfrm rot="4927691">
                  <a:off x="-958661" y="6649665"/>
                  <a:ext cx="635496" cy="45718"/>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A21027B2-5304-411E-B902-DA24F733E205}"/>
                    </a:ext>
                  </a:extLst>
                </p:cNvPr>
                <p:cNvSpPr/>
                <p:nvPr/>
              </p:nvSpPr>
              <p:spPr bwMode="auto">
                <a:xfrm>
                  <a:off x="-667297" y="6889189"/>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38A8AF1F-0163-4E4D-BFCD-0EAC9405303E}"/>
                    </a:ext>
                  </a:extLst>
                </p:cNvPr>
                <p:cNvSpPr/>
                <p:nvPr/>
              </p:nvSpPr>
              <p:spPr bwMode="auto">
                <a:xfrm>
                  <a:off x="-749357" y="6291317"/>
                  <a:ext cx="128016" cy="1295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 name="Freeform 45">
                <a:extLst>
                  <a:ext uri="{FF2B5EF4-FFF2-40B4-BE49-F238E27FC236}">
                    <a16:creationId xmlns:a16="http://schemas.microsoft.com/office/drawing/2014/main" id="{308036FB-1DFD-4AE2-8A59-00F4E6611CC2}"/>
                  </a:ext>
                </a:extLst>
              </p:cNvPr>
              <p:cNvSpPr>
                <a:spLocks noChangeAspect="1"/>
              </p:cNvSpPr>
              <p:nvPr/>
            </p:nvSpPr>
            <p:spPr bwMode="auto">
              <a:xfrm>
                <a:off x="3239601" y="3522413"/>
                <a:ext cx="622281" cy="480753"/>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176" dirty="0">
                  <a:solidFill>
                    <a:prstClr val="white"/>
                  </a:solidFill>
                </a:endParaRPr>
              </a:p>
            </p:txBody>
          </p:sp>
          <p:grpSp>
            <p:nvGrpSpPr>
              <p:cNvPr id="20" name="Group 19">
                <a:extLst>
                  <a:ext uri="{FF2B5EF4-FFF2-40B4-BE49-F238E27FC236}">
                    <a16:creationId xmlns:a16="http://schemas.microsoft.com/office/drawing/2014/main" id="{2BE21ACF-FD31-4C9C-AA2A-D58E706F02D4}"/>
                  </a:ext>
                </a:extLst>
              </p:cNvPr>
              <p:cNvGrpSpPr/>
              <p:nvPr/>
            </p:nvGrpSpPr>
            <p:grpSpPr>
              <a:xfrm>
                <a:off x="1838839" y="5477353"/>
                <a:ext cx="836008" cy="967652"/>
                <a:chOff x="3519895" y="5477353"/>
                <a:chExt cx="836008" cy="967652"/>
              </a:xfrm>
            </p:grpSpPr>
            <p:pic>
              <p:nvPicPr>
                <p:cNvPr id="25" name="Graphic 24" descr="Laptop">
                  <a:extLst>
                    <a:ext uri="{FF2B5EF4-FFF2-40B4-BE49-F238E27FC236}">
                      <a16:creationId xmlns:a16="http://schemas.microsoft.com/office/drawing/2014/main" id="{9EFF7CC7-7AFA-40D1-A869-9B7B84C4A0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43588" y="5477353"/>
                  <a:ext cx="449620" cy="449620"/>
                </a:xfrm>
                <a:prstGeom prst="rect">
                  <a:avLst/>
                </a:prstGeom>
              </p:spPr>
            </p:pic>
            <p:pic>
              <p:nvPicPr>
                <p:cNvPr id="26" name="Graphic 25" descr="Smart Phone">
                  <a:extLst>
                    <a:ext uri="{FF2B5EF4-FFF2-40B4-BE49-F238E27FC236}">
                      <a16:creationId xmlns:a16="http://schemas.microsoft.com/office/drawing/2014/main" id="{0FBBE75A-CC7F-4565-896B-1D7B4F78DED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39086" y="5883028"/>
                  <a:ext cx="316817" cy="316817"/>
                </a:xfrm>
                <a:prstGeom prst="rect">
                  <a:avLst/>
                </a:prstGeom>
              </p:spPr>
            </p:pic>
            <p:pic>
              <p:nvPicPr>
                <p:cNvPr id="27" name="Graphic 26" descr="Tablet">
                  <a:extLst>
                    <a:ext uri="{FF2B5EF4-FFF2-40B4-BE49-F238E27FC236}">
                      <a16:creationId xmlns:a16="http://schemas.microsoft.com/office/drawing/2014/main" id="{B7269F27-17A1-455E-81F0-846759AFA08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9895" y="5778197"/>
                  <a:ext cx="347308" cy="347308"/>
                </a:xfrm>
                <a:prstGeom prst="rect">
                  <a:avLst/>
                </a:prstGeom>
              </p:spPr>
            </p:pic>
            <p:pic>
              <p:nvPicPr>
                <p:cNvPr id="28" name="Graphic 27" descr="Monitor">
                  <a:extLst>
                    <a:ext uri="{FF2B5EF4-FFF2-40B4-BE49-F238E27FC236}">
                      <a16:creationId xmlns:a16="http://schemas.microsoft.com/office/drawing/2014/main" id="{70ED41F2-D5A9-45A6-8953-607044A8EB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94746" y="6011420"/>
                  <a:ext cx="433585" cy="433585"/>
                </a:xfrm>
                <a:prstGeom prst="rect">
                  <a:avLst/>
                </a:prstGeom>
              </p:spPr>
            </p:pic>
          </p:grpSp>
          <p:pic>
            <p:nvPicPr>
              <p:cNvPr id="21" name="Graphic 20" descr="Bar chart">
                <a:extLst>
                  <a:ext uri="{FF2B5EF4-FFF2-40B4-BE49-F238E27FC236}">
                    <a16:creationId xmlns:a16="http://schemas.microsoft.com/office/drawing/2014/main" id="{487FD4AF-E80F-4363-9AB5-23EFFE17678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069927" y="6079116"/>
                <a:ext cx="241026" cy="241026"/>
              </a:xfrm>
              <a:prstGeom prst="rect">
                <a:avLst/>
              </a:prstGeom>
            </p:spPr>
          </p:pic>
          <p:pic>
            <p:nvPicPr>
              <p:cNvPr id="22" name="Graphic 21" descr="Bar chart">
                <a:extLst>
                  <a:ext uri="{FF2B5EF4-FFF2-40B4-BE49-F238E27FC236}">
                    <a16:creationId xmlns:a16="http://schemas.microsoft.com/office/drawing/2014/main" id="{95039D7B-33FB-4122-88D9-1551A02EA197}"/>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52486" y="5586635"/>
                <a:ext cx="188731" cy="188731"/>
              </a:xfrm>
              <a:prstGeom prst="rect">
                <a:avLst/>
              </a:prstGeom>
            </p:spPr>
          </p:pic>
          <p:pic>
            <p:nvPicPr>
              <p:cNvPr id="23" name="Graphic 22" descr="Bar chart">
                <a:extLst>
                  <a:ext uri="{FF2B5EF4-FFF2-40B4-BE49-F238E27FC236}">
                    <a16:creationId xmlns:a16="http://schemas.microsoft.com/office/drawing/2014/main" id="{E8F2C1A5-281A-4C98-94E1-EF273B8D652E}"/>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83007" y="5865250"/>
                <a:ext cx="180966" cy="180966"/>
              </a:xfrm>
              <a:prstGeom prst="rect">
                <a:avLst/>
              </a:prstGeom>
            </p:spPr>
          </p:pic>
          <p:pic>
            <p:nvPicPr>
              <p:cNvPr id="24" name="Graphic 23" descr="Bar chart">
                <a:extLst>
                  <a:ext uri="{FF2B5EF4-FFF2-40B4-BE49-F238E27FC236}">
                    <a16:creationId xmlns:a16="http://schemas.microsoft.com/office/drawing/2014/main" id="{F55B4A59-337B-444F-ABFF-6255E811EA6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72896" y="5972771"/>
                <a:ext cx="63240" cy="180966"/>
              </a:xfrm>
              <a:prstGeom prst="rect">
                <a:avLst/>
              </a:prstGeom>
            </p:spPr>
          </p:pic>
        </p:grpSp>
      </p:grpSp>
      <p:sp>
        <p:nvSpPr>
          <p:cNvPr id="47" name="Rectangle 46">
            <a:extLst>
              <a:ext uri="{FF2B5EF4-FFF2-40B4-BE49-F238E27FC236}">
                <a16:creationId xmlns:a16="http://schemas.microsoft.com/office/drawing/2014/main" id="{AAAE1283-EC2B-4B33-8B7B-20F6F6DE98E3}"/>
              </a:ext>
            </a:extLst>
          </p:cNvPr>
          <p:cNvSpPr/>
          <p:nvPr/>
        </p:nvSpPr>
        <p:spPr bwMode="auto">
          <a:xfrm>
            <a:off x="6184514" y="4559797"/>
            <a:ext cx="5878177" cy="2081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842482" fontAlgn="base">
              <a:spcAft>
                <a:spcPts val="784"/>
              </a:spcAft>
            </a:pPr>
            <a:r>
              <a:rPr lang="en-US" sz="2800" kern="0" dirty="0">
                <a:ln>
                  <a:solidFill>
                    <a:srgbClr val="FFFFFF">
                      <a:alpha val="0"/>
                    </a:srgbClr>
                  </a:solidFill>
                </a:ln>
                <a:solidFill>
                  <a:srgbClr val="353535"/>
                </a:solidFill>
                <a:latin typeface="Segoe UI Semilight"/>
                <a:ea typeface="Segoe UI" pitchFamily="34" charset="0"/>
                <a:cs typeface="Segoe UI" pitchFamily="34" charset="0"/>
              </a:rPr>
              <a:t>Power BI Desktop is a                   </a:t>
            </a:r>
            <a:r>
              <a:rPr lang="en-US" sz="2800" b="1" kern="0" dirty="0">
                <a:ln>
                  <a:solidFill>
                    <a:srgbClr val="FFFFFF">
                      <a:alpha val="0"/>
                    </a:srgbClr>
                  </a:solidFill>
                </a:ln>
                <a:solidFill>
                  <a:srgbClr val="0078D7"/>
                </a:solidFill>
                <a:latin typeface="Segoe UI Semilight"/>
                <a:ea typeface="Segoe UI" pitchFamily="34" charset="0"/>
                <a:cs typeface="Segoe UI" pitchFamily="34" charset="0"/>
              </a:rPr>
              <a:t>free companion authoring tool </a:t>
            </a:r>
            <a:r>
              <a:rPr lang="en-US" sz="2800" kern="0" dirty="0">
                <a:ln>
                  <a:solidFill>
                    <a:srgbClr val="FFFFFF">
                      <a:alpha val="0"/>
                    </a:srgbClr>
                  </a:solidFill>
                </a:ln>
                <a:solidFill>
                  <a:srgbClr val="353535"/>
                </a:solidFill>
                <a:latin typeface="Segoe UI Semilight"/>
                <a:ea typeface="Segoe UI" pitchFamily="34" charset="0"/>
                <a:cs typeface="Segoe UI" pitchFamily="34" charset="0"/>
              </a:rPr>
              <a:t>for the Power BI service, updated monthly with new features</a:t>
            </a:r>
          </a:p>
        </p:txBody>
      </p:sp>
      <p:pic>
        <p:nvPicPr>
          <p:cNvPr id="48" name="Picture 47" descr="A screenshot of a computer screen&#10;&#10;Description generated with very high confidence">
            <a:extLst>
              <a:ext uri="{FF2B5EF4-FFF2-40B4-BE49-F238E27FC236}">
                <a16:creationId xmlns:a16="http://schemas.microsoft.com/office/drawing/2014/main" id="{F30F1976-BA94-471F-9F04-9DE49D2565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34904" y="1370370"/>
            <a:ext cx="4524973" cy="2877184"/>
          </a:xfrm>
          <a:prstGeom prst="rect">
            <a:avLst/>
          </a:prstGeom>
        </p:spPr>
      </p:pic>
      <p:pic>
        <p:nvPicPr>
          <p:cNvPr id="50" name="Picture 49" descr="A screenshot of a cell phone&#10;&#10;Description automatically generated">
            <a:extLst>
              <a:ext uri="{FF2B5EF4-FFF2-40B4-BE49-F238E27FC236}">
                <a16:creationId xmlns:a16="http://schemas.microsoft.com/office/drawing/2014/main" id="{F62EBA85-1099-4CDB-A6B4-D99BBF588742}"/>
              </a:ext>
            </a:extLst>
          </p:cNvPr>
          <p:cNvPicPr>
            <a:picLocks noChangeAspect="1"/>
          </p:cNvPicPr>
          <p:nvPr/>
        </p:nvPicPr>
        <p:blipFill>
          <a:blip r:embed="rId14"/>
          <a:stretch>
            <a:fillRect/>
          </a:stretch>
        </p:blipFill>
        <p:spPr>
          <a:xfrm>
            <a:off x="7333645" y="1785733"/>
            <a:ext cx="3352456" cy="1996809"/>
          </a:xfrm>
          <a:prstGeom prst="rect">
            <a:avLst/>
          </a:prstGeom>
        </p:spPr>
      </p:pic>
    </p:spTree>
    <p:extLst>
      <p:ext uri="{BB962C8B-B14F-4D97-AF65-F5344CB8AC3E}">
        <p14:creationId xmlns:p14="http://schemas.microsoft.com/office/powerpoint/2010/main" val="2894464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53902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319314"/>
            <a:ext cx="11333080" cy="648293"/>
          </a:xfrm>
        </p:spPr>
        <p:txBody>
          <a:bodyPr/>
          <a:lstStyle/>
          <a:p>
            <a:r>
              <a:rPr lang="en-AU" sz="3600" spc="-50" dirty="0">
                <a:ln w="3175">
                  <a:noFill/>
                </a:ln>
                <a:solidFill>
                  <a:srgbClr val="1A1A1A"/>
                </a:solidFill>
                <a:latin typeface="Segoe UI Semibold"/>
                <a:ea typeface="+mn-ea"/>
                <a:cs typeface="Segoe UI" pitchFamily="34" charset="0"/>
              </a:rPr>
              <a:t>Continue…</a:t>
            </a:r>
          </a:p>
        </p:txBody>
      </p:sp>
      <p:graphicFrame>
        <p:nvGraphicFramePr>
          <p:cNvPr id="5" name="Content Placeholder 4">
            <a:extLst>
              <a:ext uri="{FF2B5EF4-FFF2-40B4-BE49-F238E27FC236}">
                <a16:creationId xmlns:a16="http://schemas.microsoft.com/office/drawing/2014/main" id="{854F713E-D67C-4138-B429-17D59345F205}"/>
              </a:ext>
            </a:extLst>
          </p:cNvPr>
          <p:cNvGraphicFramePr>
            <a:graphicFrameLocks/>
          </p:cNvGraphicFramePr>
          <p:nvPr>
            <p:extLst>
              <p:ext uri="{D42A27DB-BD31-4B8C-83A1-F6EECF244321}">
                <p14:modId xmlns:p14="http://schemas.microsoft.com/office/powerpoint/2010/main" val="2494294149"/>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7302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75DF5E16-6EDA-4E85-AE18-B6361C318092}"/>
              </a:ext>
            </a:extLst>
          </p:cNvPr>
          <p:cNvSpPr/>
          <p:nvPr/>
        </p:nvSpPr>
        <p:spPr bwMode="auto">
          <a:xfrm>
            <a:off x="1" y="-1"/>
            <a:ext cx="12192000" cy="6857999"/>
          </a:xfrm>
          <a:custGeom>
            <a:avLst/>
            <a:gdLst>
              <a:gd name="connsiteX0" fmla="*/ 285134 w 12192000"/>
              <a:gd name="connsiteY0" fmla="*/ 1111045 h 6857999"/>
              <a:gd name="connsiteX1" fmla="*/ 285134 w 12192000"/>
              <a:gd name="connsiteY1" fmla="*/ 6715432 h 6857999"/>
              <a:gd name="connsiteX2" fmla="*/ 9606115 w 12192000"/>
              <a:gd name="connsiteY2" fmla="*/ 6715432 h 6857999"/>
              <a:gd name="connsiteX3" fmla="*/ 9606115 w 12192000"/>
              <a:gd name="connsiteY3" fmla="*/ 1111045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285134" y="1111045"/>
                </a:moveTo>
                <a:lnTo>
                  <a:pt x="285134" y="6715432"/>
                </a:lnTo>
                <a:lnTo>
                  <a:pt x="9606115" y="6715432"/>
                </a:lnTo>
                <a:lnTo>
                  <a:pt x="9606115" y="1111045"/>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81171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0CA59B08-B0AC-4FD3-89E1-6C14672960D3}"/>
              </a:ext>
            </a:extLst>
          </p:cNvPr>
          <p:cNvSpPr/>
          <p:nvPr/>
        </p:nvSpPr>
        <p:spPr bwMode="auto">
          <a:xfrm>
            <a:off x="1" y="-1"/>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1081549 h 6857999"/>
              <a:gd name="connsiteX5" fmla="*/ 12191998 w 12192000"/>
              <a:gd name="connsiteY5" fmla="*/ 1081549 h 6857999"/>
              <a:gd name="connsiteX6" fmla="*/ 12191998 w 12192000"/>
              <a:gd name="connsiteY6" fmla="*/ 176982 h 6857999"/>
              <a:gd name="connsiteX7" fmla="*/ 0 w 12192000"/>
              <a:gd name="connsiteY7" fmla="*/ 17698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1081549"/>
                </a:lnTo>
                <a:lnTo>
                  <a:pt x="12191998" y="1081549"/>
                </a:lnTo>
                <a:lnTo>
                  <a:pt x="12191998" y="176982"/>
                </a:lnTo>
                <a:lnTo>
                  <a:pt x="0" y="176982"/>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84114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28923B6E-61F5-42E0-84B3-C4B59D720AD7}"/>
              </a:ext>
            </a:extLst>
          </p:cNvPr>
          <p:cNvSpPr/>
          <p:nvPr/>
        </p:nvSpPr>
        <p:spPr bwMode="auto">
          <a:xfrm>
            <a:off x="1" y="-1"/>
            <a:ext cx="12192000" cy="6857999"/>
          </a:xfrm>
          <a:custGeom>
            <a:avLst/>
            <a:gdLst>
              <a:gd name="connsiteX0" fmla="*/ 9635612 w 12192000"/>
              <a:gd name="connsiteY0" fmla="*/ 1091382 h 6857999"/>
              <a:gd name="connsiteX1" fmla="*/ 9635612 w 12192000"/>
              <a:gd name="connsiteY1" fmla="*/ 6705601 h 6857999"/>
              <a:gd name="connsiteX2" fmla="*/ 10874476 w 12192000"/>
              <a:gd name="connsiteY2" fmla="*/ 6705601 h 6857999"/>
              <a:gd name="connsiteX3" fmla="*/ 10874476 w 12192000"/>
              <a:gd name="connsiteY3" fmla="*/ 1091382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9635612" y="1091382"/>
                </a:moveTo>
                <a:lnTo>
                  <a:pt x="9635612" y="6705601"/>
                </a:lnTo>
                <a:lnTo>
                  <a:pt x="10874476" y="6705601"/>
                </a:lnTo>
                <a:lnTo>
                  <a:pt x="10874476" y="1091382"/>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9657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073E39CC-1356-45DD-BC31-9D53A97CC230}"/>
              </a:ext>
            </a:extLst>
          </p:cNvPr>
          <p:cNvSpPr/>
          <p:nvPr/>
        </p:nvSpPr>
        <p:spPr bwMode="auto">
          <a:xfrm>
            <a:off x="1" y="-1"/>
            <a:ext cx="12192000" cy="6857999"/>
          </a:xfrm>
          <a:custGeom>
            <a:avLst/>
            <a:gdLst>
              <a:gd name="connsiteX0" fmla="*/ 10943304 w 12192000"/>
              <a:gd name="connsiteY0" fmla="*/ 1091382 h 6857999"/>
              <a:gd name="connsiteX1" fmla="*/ 10943304 w 12192000"/>
              <a:gd name="connsiteY1" fmla="*/ 6705601 h 6857999"/>
              <a:gd name="connsiteX2" fmla="*/ 12182168 w 12192000"/>
              <a:gd name="connsiteY2" fmla="*/ 6705601 h 6857999"/>
              <a:gd name="connsiteX3" fmla="*/ 12182168 w 12192000"/>
              <a:gd name="connsiteY3" fmla="*/ 1091382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10943304" y="1091382"/>
                </a:moveTo>
                <a:lnTo>
                  <a:pt x="10943304" y="6705601"/>
                </a:lnTo>
                <a:lnTo>
                  <a:pt x="12182168" y="6705601"/>
                </a:lnTo>
                <a:lnTo>
                  <a:pt x="12182168" y="1091382"/>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19264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9E13D124-0797-426F-9125-672E94CE2FC2}"/>
              </a:ext>
            </a:extLst>
          </p:cNvPr>
          <p:cNvSpPr/>
          <p:nvPr/>
        </p:nvSpPr>
        <p:spPr bwMode="auto">
          <a:xfrm>
            <a:off x="1" y="-1"/>
            <a:ext cx="12192000" cy="6857999"/>
          </a:xfrm>
          <a:custGeom>
            <a:avLst/>
            <a:gdLst>
              <a:gd name="connsiteX0" fmla="*/ 9352584 w 12192000"/>
              <a:gd name="connsiteY0" fmla="*/ 1080497 h 6857999"/>
              <a:gd name="connsiteX1" fmla="*/ 9352584 w 12192000"/>
              <a:gd name="connsiteY1" fmla="*/ 6694716 h 6857999"/>
              <a:gd name="connsiteX2" fmla="*/ 9644742 w 12192000"/>
              <a:gd name="connsiteY2" fmla="*/ 6694716 h 6857999"/>
              <a:gd name="connsiteX3" fmla="*/ 9644742 w 12192000"/>
              <a:gd name="connsiteY3" fmla="*/ 1080497 h 6857999"/>
              <a:gd name="connsiteX4" fmla="*/ 0 w 12192000"/>
              <a:gd name="connsiteY4" fmla="*/ 0 h 6857999"/>
              <a:gd name="connsiteX5" fmla="*/ 12192000 w 12192000"/>
              <a:gd name="connsiteY5" fmla="*/ 0 h 6857999"/>
              <a:gd name="connsiteX6" fmla="*/ 12192000 w 12192000"/>
              <a:gd name="connsiteY6" fmla="*/ 6857999 h 6857999"/>
              <a:gd name="connsiteX7" fmla="*/ 0 w 1219200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9352584" y="1080497"/>
                </a:moveTo>
                <a:lnTo>
                  <a:pt x="9352584" y="6694716"/>
                </a:lnTo>
                <a:lnTo>
                  <a:pt x="9644742" y="6694716"/>
                </a:lnTo>
                <a:lnTo>
                  <a:pt x="9644742" y="1080497"/>
                </a:lnTo>
                <a:close/>
                <a:moveTo>
                  <a:pt x="0" y="0"/>
                </a:moveTo>
                <a:lnTo>
                  <a:pt x="12192000" y="0"/>
                </a:lnTo>
                <a:lnTo>
                  <a:pt x="12192000" y="6857999"/>
                </a:lnTo>
                <a:lnTo>
                  <a:pt x="0" y="685799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27193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
        <p:nvSpPr>
          <p:cNvPr id="6" name="Freeform: Shape 5">
            <a:extLst>
              <a:ext uri="{FF2B5EF4-FFF2-40B4-BE49-F238E27FC236}">
                <a16:creationId xmlns:a16="http://schemas.microsoft.com/office/drawing/2014/main" id="{DD7DB702-7BC1-4E10-9CD5-BC4C083DBEF0}"/>
              </a:ext>
            </a:extLst>
          </p:cNvPr>
          <p:cNvSpPr/>
          <p:nvPr/>
        </p:nvSpPr>
        <p:spPr bwMode="auto">
          <a:xfrm>
            <a:off x="1" y="-1"/>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 name="connsiteX4" fmla="*/ 0 w 12192000"/>
              <a:gd name="connsiteY4" fmla="*/ 6738258 h 6857999"/>
              <a:gd name="connsiteX5" fmla="*/ 292157 w 12192000"/>
              <a:gd name="connsiteY5" fmla="*/ 6738258 h 6857999"/>
              <a:gd name="connsiteX6" fmla="*/ 292157 w 12192000"/>
              <a:gd name="connsiteY6" fmla="*/ 1124039 h 6857999"/>
              <a:gd name="connsiteX7" fmla="*/ 0 w 12192000"/>
              <a:gd name="connsiteY7" fmla="*/ 112403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9">
                <a:moveTo>
                  <a:pt x="0" y="0"/>
                </a:moveTo>
                <a:lnTo>
                  <a:pt x="12192000" y="0"/>
                </a:lnTo>
                <a:lnTo>
                  <a:pt x="12192000" y="6857999"/>
                </a:lnTo>
                <a:lnTo>
                  <a:pt x="0" y="6857999"/>
                </a:lnTo>
                <a:lnTo>
                  <a:pt x="0" y="6738258"/>
                </a:lnTo>
                <a:lnTo>
                  <a:pt x="292157" y="6738258"/>
                </a:lnTo>
                <a:lnTo>
                  <a:pt x="292157" y="1124039"/>
                </a:lnTo>
                <a:lnTo>
                  <a:pt x="0" y="1124039"/>
                </a:lnTo>
                <a:close/>
              </a:path>
            </a:pathLst>
          </a:cu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11422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65ABD95-ED29-4880-89E3-05A5B4EE967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84154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61D52-2ACC-420F-93FE-55821A341D88}"/>
              </a:ext>
            </a:extLst>
          </p:cNvPr>
          <p:cNvSpPr>
            <a:spLocks noGrp="1"/>
          </p:cNvSpPr>
          <p:nvPr>
            <p:ph type="title"/>
          </p:nvPr>
        </p:nvSpPr>
        <p:spPr>
          <a:xfrm>
            <a:off x="576699" y="448700"/>
            <a:ext cx="10801919" cy="976421"/>
          </a:xfrm>
        </p:spPr>
        <p:txBody>
          <a:bodyPr>
            <a:normAutofit fontScale="90000"/>
          </a:bodyPr>
          <a:lstStyle/>
          <a:p>
            <a:r>
              <a:rPr lang="en-US" dirty="0"/>
              <a:t>Data sources</a:t>
            </a:r>
            <a:br>
              <a:rPr lang="en-US" dirty="0"/>
            </a:br>
            <a:r>
              <a:rPr lang="en-US" sz="2745" dirty="0">
                <a:solidFill>
                  <a:schemeClr val="accent2"/>
                </a:solidFill>
              </a:rPr>
              <a:t>Over 80+ data sources and growing</a:t>
            </a:r>
            <a:endParaRPr lang="en-US" dirty="0">
              <a:solidFill>
                <a:schemeClr val="accent2"/>
              </a:solidFill>
            </a:endParaRPr>
          </a:p>
        </p:txBody>
      </p:sp>
      <p:pic>
        <p:nvPicPr>
          <p:cNvPr id="5" name="Picture 4">
            <a:extLst>
              <a:ext uri="{FF2B5EF4-FFF2-40B4-BE49-F238E27FC236}">
                <a16:creationId xmlns:a16="http://schemas.microsoft.com/office/drawing/2014/main" id="{FD131EF4-73A5-427B-8417-0E6E8570FC10}"/>
              </a:ext>
            </a:extLst>
          </p:cNvPr>
          <p:cNvPicPr>
            <a:picLocks noChangeAspect="1"/>
          </p:cNvPicPr>
          <p:nvPr/>
        </p:nvPicPr>
        <p:blipFill rotWithShape="1">
          <a:blip r:embed="rId3"/>
          <a:srcRect l="35227" t="3447" r="36706" b="51990"/>
          <a:stretch/>
        </p:blipFill>
        <p:spPr>
          <a:xfrm>
            <a:off x="177849" y="1809758"/>
            <a:ext cx="1294270" cy="2228652"/>
          </a:xfrm>
          <a:prstGeom prst="rect">
            <a:avLst/>
          </a:prstGeom>
        </p:spPr>
      </p:pic>
      <p:cxnSp>
        <p:nvCxnSpPr>
          <p:cNvPr id="16" name="Straight Connector 15">
            <a:extLst>
              <a:ext uri="{FF2B5EF4-FFF2-40B4-BE49-F238E27FC236}">
                <a16:creationId xmlns:a16="http://schemas.microsoft.com/office/drawing/2014/main" id="{43039A30-B5F1-43B9-8715-B133C02A3A6E}"/>
              </a:ext>
            </a:extLst>
          </p:cNvPr>
          <p:cNvCxnSpPr>
            <a:cxnSpLocks/>
          </p:cNvCxnSpPr>
          <p:nvPr/>
        </p:nvCxnSpPr>
        <p:spPr>
          <a:xfrm flipV="1">
            <a:off x="154557" y="1966307"/>
            <a:ext cx="133948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6B324CC-563E-4EC7-B59C-13F9DEE69082}"/>
              </a:ext>
            </a:extLst>
          </p:cNvPr>
          <p:cNvCxnSpPr>
            <a:cxnSpLocks/>
          </p:cNvCxnSpPr>
          <p:nvPr/>
        </p:nvCxnSpPr>
        <p:spPr>
          <a:xfrm>
            <a:off x="1700115" y="1966307"/>
            <a:ext cx="1978317"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228F73-A450-4A1D-8907-CDDC8CDAEF90}"/>
              </a:ext>
            </a:extLst>
          </p:cNvPr>
          <p:cNvCxnSpPr>
            <a:cxnSpLocks/>
          </p:cNvCxnSpPr>
          <p:nvPr/>
        </p:nvCxnSpPr>
        <p:spPr>
          <a:xfrm>
            <a:off x="3812379" y="1966312"/>
            <a:ext cx="258624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7D5E6D2-81A0-4177-BAC9-16230064335C}"/>
              </a:ext>
            </a:extLst>
          </p:cNvPr>
          <p:cNvCxnSpPr>
            <a:cxnSpLocks/>
          </p:cNvCxnSpPr>
          <p:nvPr/>
        </p:nvCxnSpPr>
        <p:spPr>
          <a:xfrm>
            <a:off x="6671658" y="1971470"/>
            <a:ext cx="190621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787F8B-5CE7-430E-88A9-B276B71F7677}"/>
              </a:ext>
            </a:extLst>
          </p:cNvPr>
          <p:cNvCxnSpPr>
            <a:cxnSpLocks/>
          </p:cNvCxnSpPr>
          <p:nvPr/>
        </p:nvCxnSpPr>
        <p:spPr>
          <a:xfrm>
            <a:off x="8706643" y="1966307"/>
            <a:ext cx="1622817"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52390C3-18A4-41F4-81E1-EC763E481E58}"/>
              </a:ext>
            </a:extLst>
          </p:cNvPr>
          <p:cNvCxnSpPr>
            <a:cxnSpLocks/>
          </p:cNvCxnSpPr>
          <p:nvPr/>
        </p:nvCxnSpPr>
        <p:spPr>
          <a:xfrm>
            <a:off x="10617983" y="1971472"/>
            <a:ext cx="1396168"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782E2F7-7F20-4C0D-A7F5-E75502ED85E9}"/>
              </a:ext>
            </a:extLst>
          </p:cNvPr>
          <p:cNvGrpSpPr/>
          <p:nvPr/>
        </p:nvGrpSpPr>
        <p:grpSpPr>
          <a:xfrm>
            <a:off x="1693762" y="2145138"/>
            <a:ext cx="2010970" cy="4444388"/>
            <a:chOff x="1686959" y="2387785"/>
            <a:chExt cx="2010970" cy="4444388"/>
          </a:xfrm>
        </p:grpSpPr>
        <p:pic>
          <p:nvPicPr>
            <p:cNvPr id="6" name="Picture 5">
              <a:extLst>
                <a:ext uri="{FF2B5EF4-FFF2-40B4-BE49-F238E27FC236}">
                  <a16:creationId xmlns:a16="http://schemas.microsoft.com/office/drawing/2014/main" id="{C71FAEC5-939C-4A22-BFEE-C4945A46D6AA}"/>
                </a:ext>
              </a:extLst>
            </p:cNvPr>
            <p:cNvPicPr>
              <a:picLocks noChangeAspect="1"/>
            </p:cNvPicPr>
            <p:nvPr/>
          </p:nvPicPr>
          <p:blipFill rotWithShape="1">
            <a:blip r:embed="rId4"/>
            <a:srcRect l="2014" r="-1"/>
            <a:stretch/>
          </p:blipFill>
          <p:spPr>
            <a:xfrm>
              <a:off x="1686959" y="2387785"/>
              <a:ext cx="2010970" cy="3514337"/>
            </a:xfrm>
            <a:prstGeom prst="rect">
              <a:avLst/>
            </a:prstGeom>
          </p:spPr>
        </p:pic>
        <p:pic>
          <p:nvPicPr>
            <p:cNvPr id="7" name="Picture 6">
              <a:extLst>
                <a:ext uri="{FF2B5EF4-FFF2-40B4-BE49-F238E27FC236}">
                  <a16:creationId xmlns:a16="http://schemas.microsoft.com/office/drawing/2014/main" id="{7968A2CA-B5F5-4E8E-B78A-D8989ACA4F53}"/>
                </a:ext>
              </a:extLst>
            </p:cNvPr>
            <p:cNvPicPr>
              <a:picLocks noChangeAspect="1"/>
            </p:cNvPicPr>
            <p:nvPr/>
          </p:nvPicPr>
          <p:blipFill>
            <a:blip r:embed="rId5"/>
            <a:stretch>
              <a:fillRect/>
            </a:stretch>
          </p:blipFill>
          <p:spPr>
            <a:xfrm>
              <a:off x="1686959" y="5877248"/>
              <a:ext cx="1110728" cy="954925"/>
            </a:xfrm>
            <a:prstGeom prst="rect">
              <a:avLst/>
            </a:prstGeom>
          </p:spPr>
        </p:pic>
      </p:grpSp>
      <p:pic>
        <p:nvPicPr>
          <p:cNvPr id="12" name="Picture 11">
            <a:extLst>
              <a:ext uri="{FF2B5EF4-FFF2-40B4-BE49-F238E27FC236}">
                <a16:creationId xmlns:a16="http://schemas.microsoft.com/office/drawing/2014/main" id="{3AE0607C-D6FE-4D96-89B2-74AB36D1BD92}"/>
              </a:ext>
            </a:extLst>
          </p:cNvPr>
          <p:cNvPicPr>
            <a:picLocks noChangeAspect="1"/>
          </p:cNvPicPr>
          <p:nvPr/>
        </p:nvPicPr>
        <p:blipFill>
          <a:blip r:embed="rId6"/>
          <a:stretch>
            <a:fillRect/>
          </a:stretch>
        </p:blipFill>
        <p:spPr>
          <a:xfrm>
            <a:off x="3871014" y="2119995"/>
            <a:ext cx="2586240" cy="2756761"/>
          </a:xfrm>
          <a:prstGeom prst="rect">
            <a:avLst/>
          </a:prstGeom>
        </p:spPr>
      </p:pic>
      <p:grpSp>
        <p:nvGrpSpPr>
          <p:cNvPr id="17" name="Group 16">
            <a:extLst>
              <a:ext uri="{FF2B5EF4-FFF2-40B4-BE49-F238E27FC236}">
                <a16:creationId xmlns:a16="http://schemas.microsoft.com/office/drawing/2014/main" id="{6AE8E842-372F-4392-8FB6-E4F2ABC9B754}"/>
              </a:ext>
            </a:extLst>
          </p:cNvPr>
          <p:cNvGrpSpPr/>
          <p:nvPr/>
        </p:nvGrpSpPr>
        <p:grpSpPr>
          <a:xfrm>
            <a:off x="8744156" y="2259368"/>
            <a:ext cx="1702370" cy="2826357"/>
            <a:chOff x="8744156" y="2259368"/>
            <a:chExt cx="1702370" cy="2826357"/>
          </a:xfrm>
        </p:grpSpPr>
        <p:pic>
          <p:nvPicPr>
            <p:cNvPr id="14" name="Picture 13">
              <a:extLst>
                <a:ext uri="{FF2B5EF4-FFF2-40B4-BE49-F238E27FC236}">
                  <a16:creationId xmlns:a16="http://schemas.microsoft.com/office/drawing/2014/main" id="{2D7A7F9D-6AAD-498E-A684-FEBB599C044F}"/>
                </a:ext>
              </a:extLst>
            </p:cNvPr>
            <p:cNvPicPr>
              <a:picLocks noChangeAspect="1"/>
            </p:cNvPicPr>
            <p:nvPr/>
          </p:nvPicPr>
          <p:blipFill rotWithShape="1">
            <a:blip r:embed="rId7"/>
            <a:srcRect t="30435" b="1"/>
            <a:stretch/>
          </p:blipFill>
          <p:spPr>
            <a:xfrm>
              <a:off x="8757821" y="2259368"/>
              <a:ext cx="1688705" cy="2215577"/>
            </a:xfrm>
            <a:prstGeom prst="rect">
              <a:avLst/>
            </a:prstGeom>
          </p:spPr>
        </p:pic>
        <p:pic>
          <p:nvPicPr>
            <p:cNvPr id="15" name="Picture 14">
              <a:extLst>
                <a:ext uri="{FF2B5EF4-FFF2-40B4-BE49-F238E27FC236}">
                  <a16:creationId xmlns:a16="http://schemas.microsoft.com/office/drawing/2014/main" id="{C3DADF40-09E4-4E61-9F3C-09DEFCBAB9BA}"/>
                </a:ext>
              </a:extLst>
            </p:cNvPr>
            <p:cNvPicPr>
              <a:picLocks noChangeAspect="1"/>
            </p:cNvPicPr>
            <p:nvPr/>
          </p:nvPicPr>
          <p:blipFill>
            <a:blip r:embed="rId8"/>
            <a:stretch>
              <a:fillRect/>
            </a:stretch>
          </p:blipFill>
          <p:spPr>
            <a:xfrm>
              <a:off x="8744156" y="4450284"/>
              <a:ext cx="1026152" cy="635441"/>
            </a:xfrm>
            <a:prstGeom prst="rect">
              <a:avLst/>
            </a:prstGeom>
          </p:spPr>
        </p:pic>
      </p:grpSp>
      <p:grpSp>
        <p:nvGrpSpPr>
          <p:cNvPr id="24" name="Group 23">
            <a:extLst>
              <a:ext uri="{FF2B5EF4-FFF2-40B4-BE49-F238E27FC236}">
                <a16:creationId xmlns:a16="http://schemas.microsoft.com/office/drawing/2014/main" id="{5FEF4EA0-FE85-4908-9BFF-32FF6E6F34FD}"/>
              </a:ext>
            </a:extLst>
          </p:cNvPr>
          <p:cNvGrpSpPr/>
          <p:nvPr/>
        </p:nvGrpSpPr>
        <p:grpSpPr>
          <a:xfrm>
            <a:off x="6664134" y="2119995"/>
            <a:ext cx="1913740" cy="4340010"/>
            <a:chOff x="6664134" y="2119995"/>
            <a:chExt cx="1913740" cy="4340010"/>
          </a:xfrm>
        </p:grpSpPr>
        <p:pic>
          <p:nvPicPr>
            <p:cNvPr id="13" name="Picture 12">
              <a:extLst>
                <a:ext uri="{FF2B5EF4-FFF2-40B4-BE49-F238E27FC236}">
                  <a16:creationId xmlns:a16="http://schemas.microsoft.com/office/drawing/2014/main" id="{FC2F2FF0-CCE7-45A2-BED8-BE618D0C9C2F}"/>
                </a:ext>
              </a:extLst>
            </p:cNvPr>
            <p:cNvPicPr>
              <a:picLocks noChangeAspect="1"/>
            </p:cNvPicPr>
            <p:nvPr/>
          </p:nvPicPr>
          <p:blipFill rotWithShape="1">
            <a:blip r:embed="rId9"/>
            <a:srcRect r="14141"/>
            <a:stretch/>
          </p:blipFill>
          <p:spPr>
            <a:xfrm>
              <a:off x="6664134" y="2119995"/>
              <a:ext cx="1913740" cy="3360935"/>
            </a:xfrm>
            <a:prstGeom prst="rect">
              <a:avLst/>
            </a:prstGeom>
          </p:spPr>
        </p:pic>
        <p:pic>
          <p:nvPicPr>
            <p:cNvPr id="23" name="Picture 22">
              <a:extLst>
                <a:ext uri="{FF2B5EF4-FFF2-40B4-BE49-F238E27FC236}">
                  <a16:creationId xmlns:a16="http://schemas.microsoft.com/office/drawing/2014/main" id="{C16A4846-F8EF-4809-A10D-A674C789B88B}"/>
                </a:ext>
              </a:extLst>
            </p:cNvPr>
            <p:cNvPicPr>
              <a:picLocks noChangeAspect="1"/>
            </p:cNvPicPr>
            <p:nvPr/>
          </p:nvPicPr>
          <p:blipFill rotWithShape="1">
            <a:blip r:embed="rId7"/>
            <a:srcRect t="1" b="69809"/>
            <a:stretch/>
          </p:blipFill>
          <p:spPr>
            <a:xfrm>
              <a:off x="6671658" y="5460006"/>
              <a:ext cx="1756240" cy="999999"/>
            </a:xfrm>
            <a:prstGeom prst="rect">
              <a:avLst/>
            </a:prstGeom>
          </p:spPr>
        </p:pic>
      </p:grpSp>
      <p:pic>
        <p:nvPicPr>
          <p:cNvPr id="25" name="Picture 24">
            <a:extLst>
              <a:ext uri="{FF2B5EF4-FFF2-40B4-BE49-F238E27FC236}">
                <a16:creationId xmlns:a16="http://schemas.microsoft.com/office/drawing/2014/main" id="{B6B88693-7498-47F2-926D-4F594B7043A6}"/>
              </a:ext>
            </a:extLst>
          </p:cNvPr>
          <p:cNvPicPr>
            <a:picLocks noChangeAspect="1"/>
          </p:cNvPicPr>
          <p:nvPr/>
        </p:nvPicPr>
        <p:blipFill rotWithShape="1">
          <a:blip r:embed="rId10"/>
          <a:srcRect r="42256"/>
          <a:stretch/>
        </p:blipFill>
        <p:spPr>
          <a:xfrm>
            <a:off x="10617984" y="2093683"/>
            <a:ext cx="1506039" cy="2846537"/>
          </a:xfrm>
          <a:prstGeom prst="rect">
            <a:avLst/>
          </a:prstGeom>
        </p:spPr>
      </p:pic>
      <p:pic>
        <p:nvPicPr>
          <p:cNvPr id="26" name="Picture 25">
            <a:extLst>
              <a:ext uri="{FF2B5EF4-FFF2-40B4-BE49-F238E27FC236}">
                <a16:creationId xmlns:a16="http://schemas.microsoft.com/office/drawing/2014/main" id="{1B5F63A0-90E1-4B03-B3D2-15AC4157C2C4}"/>
              </a:ext>
            </a:extLst>
          </p:cNvPr>
          <p:cNvPicPr>
            <a:picLocks noChangeAspect="1"/>
          </p:cNvPicPr>
          <p:nvPr/>
        </p:nvPicPr>
        <p:blipFill rotWithShape="1">
          <a:blip r:embed="rId11"/>
          <a:srcRect t="1" r="39367" b="567"/>
          <a:stretch/>
        </p:blipFill>
        <p:spPr>
          <a:xfrm>
            <a:off x="10617983" y="4793061"/>
            <a:ext cx="1506039" cy="292647"/>
          </a:xfrm>
          <a:prstGeom prst="rect">
            <a:avLst/>
          </a:prstGeom>
        </p:spPr>
      </p:pic>
    </p:spTree>
    <p:extLst>
      <p:ext uri="{BB962C8B-B14F-4D97-AF65-F5344CB8AC3E}">
        <p14:creationId xmlns:p14="http://schemas.microsoft.com/office/powerpoint/2010/main" val="282505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608" y="0"/>
            <a:ext cx="10515600" cy="705046"/>
          </a:xfrm>
        </p:spPr>
        <p:txBody>
          <a:bodyPr>
            <a:normAutofit/>
          </a:bodyPr>
          <a:lstStyle/>
          <a:p>
            <a:r>
              <a:rPr lang="en-US" dirty="0"/>
              <a:t>Better together with the Power BI service</a:t>
            </a:r>
          </a:p>
        </p:txBody>
      </p:sp>
      <p:sp>
        <p:nvSpPr>
          <p:cNvPr id="6" name="Text Placeholder 5"/>
          <p:cNvSpPr>
            <a:spLocks noGrp="1"/>
          </p:cNvSpPr>
          <p:nvPr>
            <p:ph type="body" sz="quarter" idx="10"/>
          </p:nvPr>
        </p:nvSpPr>
        <p:spPr>
          <a:xfrm>
            <a:off x="343942" y="1189493"/>
            <a:ext cx="5375784" cy="4827668"/>
          </a:xfrm>
        </p:spPr>
        <p:txBody>
          <a:bodyPr/>
          <a:lstStyle/>
          <a:p>
            <a:pPr marL="560241" indent="-560241">
              <a:buFont typeface="Arial" panose="020B0604020202020204" pitchFamily="34" charset="0"/>
              <a:buChar char="•"/>
            </a:pPr>
            <a:r>
              <a:rPr lang="en-US" sz="3137" dirty="0"/>
              <a:t>One-click to publish to Power BI service.</a:t>
            </a:r>
          </a:p>
          <a:p>
            <a:pPr marL="560241" indent="-560241">
              <a:buFont typeface="Arial" panose="020B0604020202020204" pitchFamily="34" charset="0"/>
              <a:buChar char="•"/>
            </a:pPr>
            <a:r>
              <a:rPr lang="en-US" sz="3137" dirty="0"/>
              <a:t>Automatic data refresh.</a:t>
            </a:r>
          </a:p>
          <a:p>
            <a:pPr marL="560241" indent="-560241">
              <a:buFont typeface="Arial" panose="020B0604020202020204" pitchFamily="34" charset="0"/>
              <a:buChar char="•"/>
            </a:pPr>
            <a:r>
              <a:rPr lang="en-US" sz="3137" dirty="0"/>
              <a:t>Email subscriptions and alerts.</a:t>
            </a:r>
          </a:p>
          <a:p>
            <a:pPr marL="560241" indent="-560241">
              <a:buFont typeface="Arial" panose="020B0604020202020204" pitchFamily="34" charset="0"/>
              <a:buChar char="•"/>
            </a:pPr>
            <a:r>
              <a:rPr lang="en-US" sz="3137" dirty="0"/>
              <a:t>Sharing and collaboration.</a:t>
            </a:r>
          </a:p>
          <a:p>
            <a:pPr marL="560241" indent="-560241">
              <a:buFont typeface="Arial" panose="020B0604020202020204" pitchFamily="34" charset="0"/>
              <a:buChar char="•"/>
            </a:pPr>
            <a:r>
              <a:rPr lang="en-US" sz="3137" dirty="0"/>
              <a:t>Access anywhere, on any device. </a:t>
            </a:r>
          </a:p>
          <a:p>
            <a:pPr marL="560241" indent="-560241">
              <a:buFont typeface="Arial" panose="020B0604020202020204" pitchFamily="34" charset="0"/>
              <a:buChar char="•"/>
            </a:pPr>
            <a:r>
              <a:rPr lang="en-US" sz="3137" dirty="0"/>
              <a:t>Administrative capabilities.</a:t>
            </a:r>
          </a:p>
        </p:txBody>
      </p:sp>
      <p:pic>
        <p:nvPicPr>
          <p:cNvPr id="2050" name="Picture 2" descr="https://powerbicdn.azureedge.net/cvt-65ebb204b4cb55446226fbee1c73280c01546cb4a707230c49117b4205aaefd4/pictures/pages/features/mockup.png">
            <a:extLst>
              <a:ext uri="{FF2B5EF4-FFF2-40B4-BE49-F238E27FC236}">
                <a16:creationId xmlns:a16="http://schemas.microsoft.com/office/drawing/2014/main" id="{D5FD4BDD-3C2D-4B71-9A76-4026B3716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708" y="1070172"/>
            <a:ext cx="6095372" cy="4343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440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parts of Power BI">
            <a:extLst>
              <a:ext uri="{FF2B5EF4-FFF2-40B4-BE49-F238E27FC236}">
                <a16:creationId xmlns:a16="http://schemas.microsoft.com/office/drawing/2014/main" id="{672D768C-7BC5-40FA-9118-656701C914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71500"/>
            <a:ext cx="11430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5659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 6: Power Packed Day with Power BI</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949A0-7C6E-4746-B7C0-401171AC5D36}"/>
              </a:ext>
            </a:extLst>
          </p:cNvPr>
          <p:cNvSpPr>
            <a:spLocks noGrp="1"/>
          </p:cNvSpPr>
          <p:nvPr>
            <p:ph type="title"/>
          </p:nvPr>
        </p:nvSpPr>
        <p:spPr>
          <a:xfrm>
            <a:off x="2370725" y="2187763"/>
            <a:ext cx="5293368" cy="2482477"/>
          </a:xfrm>
        </p:spPr>
        <p:txBody>
          <a:bodyPr vert="horz" wrap="square" lIns="91438" tIns="45719" rIns="91438" bIns="45719" rtlCol="0" anchor="ctr">
            <a:normAutofit/>
          </a:bodyPr>
          <a:lstStyle/>
          <a:p>
            <a:r>
              <a:rPr lang="en-US" sz="6000" dirty="0"/>
              <a:t>Using a Query in multiple Files</a:t>
            </a:r>
          </a:p>
        </p:txBody>
      </p:sp>
      <p:pic>
        <p:nvPicPr>
          <p:cNvPr id="7" name="Graphic 6" descr="Document">
            <a:extLst>
              <a:ext uri="{FF2B5EF4-FFF2-40B4-BE49-F238E27FC236}">
                <a16:creationId xmlns:a16="http://schemas.microsoft.com/office/drawing/2014/main" id="{BAEF3698-7031-4A75-A1E1-9FE83307B8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82" y="2743212"/>
            <a:ext cx="1371579" cy="1371579"/>
          </a:xfrm>
          <a:prstGeom prst="rect">
            <a:avLst/>
          </a:prstGeom>
        </p:spPr>
      </p:pic>
    </p:spTree>
    <p:extLst>
      <p:ext uri="{BB962C8B-B14F-4D97-AF65-F5344CB8AC3E}">
        <p14:creationId xmlns:p14="http://schemas.microsoft.com/office/powerpoint/2010/main" val="38965004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BAA76-D936-4850-AD1A-EE638CE4D251}"/>
              </a:ext>
            </a:extLst>
          </p:cNvPr>
          <p:cNvSpPr>
            <a:spLocks noGrp="1"/>
          </p:cNvSpPr>
          <p:nvPr>
            <p:ph type="title"/>
          </p:nvPr>
        </p:nvSpPr>
        <p:spPr>
          <a:xfrm>
            <a:off x="674320" y="914439"/>
            <a:ext cx="3657544" cy="2887535"/>
          </a:xfrm>
        </p:spPr>
        <p:txBody>
          <a:bodyPr vert="horz" wrap="square" lIns="91438" tIns="45719" rIns="91438" bIns="45719" rtlCol="0" anchor="b">
            <a:normAutofit/>
          </a:bodyPr>
          <a:lstStyle/>
          <a:p>
            <a:pPr algn="ctr"/>
            <a:r>
              <a:rPr lang="en-US" sz="3700" dirty="0"/>
              <a:t>Using One Power Query Table in Multiple Power BI Reports</a:t>
            </a:r>
          </a:p>
        </p:txBody>
      </p:sp>
      <p:pic>
        <p:nvPicPr>
          <p:cNvPr id="5" name="Content Placeholder 4" descr="A screenshot of a cell phone&#10;&#10;Description generated with very high confidence">
            <a:extLst>
              <a:ext uri="{FF2B5EF4-FFF2-40B4-BE49-F238E27FC236}">
                <a16:creationId xmlns:a16="http://schemas.microsoft.com/office/drawing/2014/main" id="{5050C0F4-188B-415C-8477-4BC1B3D95F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3838" y="1032771"/>
            <a:ext cx="6553444" cy="4800399"/>
          </a:xfrm>
          <a:prstGeom prst="rect">
            <a:avLst/>
          </a:prstGeom>
        </p:spPr>
      </p:pic>
    </p:spTree>
    <p:extLst>
      <p:ext uri="{BB962C8B-B14F-4D97-AF65-F5344CB8AC3E}">
        <p14:creationId xmlns:p14="http://schemas.microsoft.com/office/powerpoint/2010/main" val="1771402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5415" y="2043685"/>
            <a:ext cx="6105100" cy="2031024"/>
          </a:xfrm>
        </p:spPr>
        <p:txBody>
          <a:bodyPr vert="horz" wrap="square" lIns="91438" tIns="45719" rIns="91438" bIns="45719" rtlCol="0" anchor="b">
            <a:normAutofit/>
          </a:bodyPr>
          <a:lstStyle/>
          <a:p>
            <a:pPr algn="ctr"/>
            <a:r>
              <a:rPr lang="en-US" kern="1200">
                <a:solidFill>
                  <a:schemeClr val="tx1"/>
                </a:solidFill>
                <a:latin typeface="+mj-lt"/>
                <a:ea typeface="+mj-ea"/>
                <a:cs typeface="+mj-cs"/>
              </a:rPr>
              <a:t>What is Dataflow?</a:t>
            </a:r>
          </a:p>
        </p:txBody>
      </p:sp>
    </p:spTree>
    <p:extLst>
      <p:ext uri="{BB962C8B-B14F-4D97-AF65-F5344CB8AC3E}">
        <p14:creationId xmlns:p14="http://schemas.microsoft.com/office/powerpoint/2010/main" val="36477513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6159" y="466624"/>
            <a:ext cx="11139684" cy="930432"/>
          </a:xfrm>
        </p:spPr>
        <p:txBody>
          <a:bodyPr vert="horz" wrap="square" lIns="91438" tIns="45719" rIns="91438" bIns="45719" rtlCol="0" anchor="b">
            <a:normAutofit/>
          </a:bodyPr>
          <a:lstStyle/>
          <a:p>
            <a:pPr algn="ctr"/>
            <a:r>
              <a:rPr lang="en-US" sz="5399"/>
              <a:t>What is Dataflow?</a:t>
            </a:r>
          </a:p>
        </p:txBody>
      </p:sp>
      <p:sp>
        <p:nvSpPr>
          <p:cNvPr id="3" name="Content Placeholder 2"/>
          <p:cNvSpPr>
            <a:spLocks noGrp="1"/>
          </p:cNvSpPr>
          <p:nvPr>
            <p:ph idx="1"/>
          </p:nvPr>
        </p:nvSpPr>
        <p:spPr>
          <a:xfrm>
            <a:off x="729497" y="1525668"/>
            <a:ext cx="10936345" cy="1124391"/>
          </a:xfrm>
        </p:spPr>
        <p:txBody>
          <a:bodyPr vert="horz" wrap="square" lIns="91438" tIns="45719" rIns="91438" bIns="45719" rtlCol="0" anchor="t">
            <a:normAutofit/>
          </a:bodyPr>
          <a:lstStyle/>
          <a:p>
            <a:pPr algn="ctr"/>
            <a:r>
              <a:rPr lang="en-US" sz="1905" dirty="0">
                <a:solidFill>
                  <a:schemeClr val="tx1"/>
                </a:solidFill>
              </a:rPr>
              <a:t>Dataflow is a </a:t>
            </a:r>
            <a:r>
              <a:rPr lang="en-US" sz="1905" b="1" dirty="0">
                <a:solidFill>
                  <a:schemeClr val="tx1"/>
                </a:solidFill>
              </a:rPr>
              <a:t>Power Query</a:t>
            </a:r>
            <a:r>
              <a:rPr lang="en-US" sz="1905" dirty="0">
                <a:solidFill>
                  <a:schemeClr val="tx1"/>
                </a:solidFill>
              </a:rPr>
              <a:t> process that runs in the </a:t>
            </a:r>
            <a:r>
              <a:rPr lang="en-US" sz="1905" b="1" dirty="0">
                <a:solidFill>
                  <a:schemeClr val="tx1"/>
                </a:solidFill>
              </a:rPr>
              <a:t>cloud</a:t>
            </a:r>
            <a:r>
              <a:rPr lang="en-US" sz="1905" dirty="0">
                <a:solidFill>
                  <a:schemeClr val="tx1"/>
                </a:solidFill>
              </a:rPr>
              <a:t> </a:t>
            </a:r>
            <a:r>
              <a:rPr lang="en-US" sz="1905" b="1" dirty="0">
                <a:solidFill>
                  <a:srgbClr val="FF0000"/>
                </a:solidFill>
              </a:rPr>
              <a:t>independently</a:t>
            </a:r>
            <a:r>
              <a:rPr lang="en-US" sz="1905" dirty="0">
                <a:solidFill>
                  <a:schemeClr val="tx1"/>
                </a:solidFill>
              </a:rPr>
              <a:t> from any Power BI reports.</a:t>
            </a:r>
          </a:p>
        </p:txBody>
      </p:sp>
      <p:pic>
        <p:nvPicPr>
          <p:cNvPr id="8" name="Picture 7" descr="A screenshot of a cell phone&#10;&#10;Description generated with high confidence">
            <a:extLst>
              <a:ext uri="{FF2B5EF4-FFF2-40B4-BE49-F238E27FC236}">
                <a16:creationId xmlns:a16="http://schemas.microsoft.com/office/drawing/2014/main" id="{66657146-682D-40E0-A9B9-01DEAD855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7792" y="1959940"/>
            <a:ext cx="7176417" cy="4431437"/>
          </a:xfrm>
          <a:prstGeom prst="rect">
            <a:avLst/>
          </a:prstGeom>
        </p:spPr>
      </p:pic>
    </p:spTree>
    <p:extLst>
      <p:ext uri="{BB962C8B-B14F-4D97-AF65-F5344CB8AC3E}">
        <p14:creationId xmlns:p14="http://schemas.microsoft.com/office/powerpoint/2010/main" val="845935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46558-A710-412C-9020-0859580D8D4C}"/>
              </a:ext>
            </a:extLst>
          </p:cNvPr>
          <p:cNvSpPr>
            <a:spLocks noGrp="1"/>
          </p:cNvSpPr>
          <p:nvPr>
            <p:ph type="title"/>
          </p:nvPr>
        </p:nvSpPr>
        <p:spPr>
          <a:xfrm>
            <a:off x="526159" y="466624"/>
            <a:ext cx="11139684" cy="930432"/>
          </a:xfrm>
        </p:spPr>
        <p:txBody>
          <a:bodyPr vert="horz" wrap="square" lIns="91438" tIns="45719" rIns="91438" bIns="45719" rtlCol="0" anchor="b">
            <a:normAutofit/>
          </a:bodyPr>
          <a:lstStyle/>
          <a:p>
            <a:pPr algn="ctr"/>
            <a:r>
              <a:rPr lang="en-US" sz="5399" dirty="0"/>
              <a:t>Where the Output Stored?</a:t>
            </a:r>
          </a:p>
        </p:txBody>
      </p:sp>
      <p:sp>
        <p:nvSpPr>
          <p:cNvPr id="3" name="Content Placeholder 2">
            <a:extLst>
              <a:ext uri="{FF2B5EF4-FFF2-40B4-BE49-F238E27FC236}">
                <a16:creationId xmlns:a16="http://schemas.microsoft.com/office/drawing/2014/main" id="{5BAD6B89-819D-4847-8E43-02D53241BA69}"/>
              </a:ext>
            </a:extLst>
          </p:cNvPr>
          <p:cNvSpPr>
            <a:spLocks noGrp="1"/>
          </p:cNvSpPr>
          <p:nvPr>
            <p:ph idx="1"/>
          </p:nvPr>
        </p:nvSpPr>
        <p:spPr>
          <a:xfrm>
            <a:off x="1524071" y="1525668"/>
            <a:ext cx="9143860" cy="419995"/>
          </a:xfrm>
        </p:spPr>
        <p:txBody>
          <a:bodyPr vert="horz" wrap="square" lIns="91438" tIns="45719" rIns="91438" bIns="45719" rtlCol="0" anchor="t">
            <a:normAutofit/>
          </a:bodyPr>
          <a:lstStyle/>
          <a:p>
            <a:pPr algn="ctr"/>
            <a:r>
              <a:rPr lang="en-US" sz="2000">
                <a:solidFill>
                  <a:srgbClr val="5AC6D6"/>
                </a:solidFill>
              </a:rPr>
              <a:t>Dataflow stores the data in the Azure Data Lake storage.</a:t>
            </a:r>
          </a:p>
        </p:txBody>
      </p:sp>
      <p:pic>
        <p:nvPicPr>
          <p:cNvPr id="5" name="Picture 4" descr="A close up of a sign&#10;&#10;Description generated with very high confidence">
            <a:extLst>
              <a:ext uri="{FF2B5EF4-FFF2-40B4-BE49-F238E27FC236}">
                <a16:creationId xmlns:a16="http://schemas.microsoft.com/office/drawing/2014/main" id="{E48155F7-0ED2-47EE-B9BF-8ABDF76D4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013" y="2509926"/>
            <a:ext cx="5438878" cy="3997576"/>
          </a:xfrm>
          <a:prstGeom prst="rect">
            <a:avLst/>
          </a:prstGeom>
        </p:spPr>
      </p:pic>
    </p:spTree>
    <p:extLst>
      <p:ext uri="{BB962C8B-B14F-4D97-AF65-F5344CB8AC3E}">
        <p14:creationId xmlns:p14="http://schemas.microsoft.com/office/powerpoint/2010/main" val="3961971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28B79-18A5-40F9-8867-09DC8C3EAF5C}"/>
              </a:ext>
            </a:extLst>
          </p:cNvPr>
          <p:cNvSpPr>
            <a:spLocks noGrp="1"/>
          </p:cNvSpPr>
          <p:nvPr>
            <p:ph type="title"/>
          </p:nvPr>
        </p:nvSpPr>
        <p:spPr>
          <a:xfrm>
            <a:off x="838281" y="365172"/>
            <a:ext cx="11058067" cy="1325542"/>
          </a:xfrm>
        </p:spPr>
        <p:txBody>
          <a:bodyPr>
            <a:normAutofit/>
          </a:bodyPr>
          <a:lstStyle/>
          <a:p>
            <a:r>
              <a:rPr lang="en-US" dirty="0"/>
              <a:t>But I Don’t Have Azure Data Lake Subscription!</a:t>
            </a:r>
            <a:endParaRPr lang="en-NZ" dirty="0"/>
          </a:p>
        </p:txBody>
      </p:sp>
      <p:sp>
        <p:nvSpPr>
          <p:cNvPr id="3" name="Content Placeholder 2">
            <a:extLst>
              <a:ext uri="{FF2B5EF4-FFF2-40B4-BE49-F238E27FC236}">
                <a16:creationId xmlns:a16="http://schemas.microsoft.com/office/drawing/2014/main" id="{70FFD0A7-597F-4D94-B875-81ED15A43C23}"/>
              </a:ext>
            </a:extLst>
          </p:cNvPr>
          <p:cNvSpPr>
            <a:spLocks noGrp="1"/>
          </p:cNvSpPr>
          <p:nvPr>
            <p:ph idx="1"/>
          </p:nvPr>
        </p:nvSpPr>
        <p:spPr>
          <a:xfrm>
            <a:off x="838281" y="1825649"/>
            <a:ext cx="3797749" cy="4351272"/>
          </a:xfrm>
        </p:spPr>
        <p:txBody>
          <a:bodyPr>
            <a:normAutofit/>
          </a:bodyPr>
          <a:lstStyle/>
          <a:p>
            <a:r>
              <a:rPr lang="en-US" sz="2000"/>
              <a:t>Dataflow manages the Data Lake configurations internally. You won’t need anything except your Power BI accounts and subscriptions.</a:t>
            </a:r>
            <a:endParaRPr lang="en-NZ" sz="2000"/>
          </a:p>
        </p:txBody>
      </p:sp>
      <p:pic>
        <p:nvPicPr>
          <p:cNvPr id="5" name="Picture 4" descr="A person standing posing for the camera&#10;&#10;Description generated with very high confidence">
            <a:extLst>
              <a:ext uri="{FF2B5EF4-FFF2-40B4-BE49-F238E27FC236}">
                <a16:creationId xmlns:a16="http://schemas.microsoft.com/office/drawing/2014/main" id="{20F84362-0004-4625-91B5-BA9D55B09A18}"/>
              </a:ext>
            </a:extLst>
          </p:cNvPr>
          <p:cNvPicPr>
            <a:picLocks noChangeAspect="1"/>
          </p:cNvPicPr>
          <p:nvPr/>
        </p:nvPicPr>
        <p:blipFill rotWithShape="1">
          <a:blip r:embed="rId2">
            <a:extLst>
              <a:ext uri="{28A0092B-C50C-407E-A947-70E740481C1C}">
                <a14:useLocalDpi xmlns:a14="http://schemas.microsoft.com/office/drawing/2010/main" val="0"/>
              </a:ext>
            </a:extLst>
          </a:blip>
          <a:srcRect l="8949" r="8992" b="2"/>
          <a:stretch/>
        </p:blipFill>
        <p:spPr>
          <a:xfrm>
            <a:off x="5120655" y="1904304"/>
            <a:ext cx="6233065" cy="4272616"/>
          </a:xfrm>
          <a:prstGeom prst="rect">
            <a:avLst/>
          </a:prstGeom>
        </p:spPr>
      </p:pic>
    </p:spTree>
    <p:extLst>
      <p:ext uri="{BB962C8B-B14F-4D97-AF65-F5344CB8AC3E}">
        <p14:creationId xmlns:p14="http://schemas.microsoft.com/office/powerpoint/2010/main" val="15041300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DE66B-F55A-4D4A-835A-A72A95170A33}"/>
              </a:ext>
            </a:extLst>
          </p:cNvPr>
          <p:cNvSpPr>
            <a:spLocks noGrp="1"/>
          </p:cNvSpPr>
          <p:nvPr>
            <p:ph type="title"/>
          </p:nvPr>
        </p:nvSpPr>
        <p:spPr>
          <a:xfrm>
            <a:off x="526159" y="466624"/>
            <a:ext cx="11139684" cy="930432"/>
          </a:xfrm>
        </p:spPr>
        <p:txBody>
          <a:bodyPr vert="horz" wrap="square" lIns="91438" tIns="45719" rIns="91438" bIns="45719" rtlCol="0" anchor="b">
            <a:normAutofit/>
          </a:bodyPr>
          <a:lstStyle/>
          <a:p>
            <a:pPr algn="ctr"/>
            <a:r>
              <a:rPr lang="en-US" sz="5000" dirty="0"/>
              <a:t>Power BI Can Do Get Data from Dataflow</a:t>
            </a:r>
          </a:p>
        </p:txBody>
      </p:sp>
      <p:pic>
        <p:nvPicPr>
          <p:cNvPr id="5" name="Content Placeholder 4" descr="A screenshot of a cell phone&#10;&#10;Description generated with very high confidence">
            <a:extLst>
              <a:ext uri="{FF2B5EF4-FFF2-40B4-BE49-F238E27FC236}">
                <a16:creationId xmlns:a16="http://schemas.microsoft.com/office/drawing/2014/main" id="{4746F3FA-79A0-4400-8C06-ACD59A9A2B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5653" y="1859831"/>
            <a:ext cx="3677769" cy="3997576"/>
          </a:xfrm>
          <a:prstGeom prst="rect">
            <a:avLst/>
          </a:prstGeom>
        </p:spPr>
      </p:pic>
    </p:spTree>
    <p:extLst>
      <p:ext uri="{BB962C8B-B14F-4D97-AF65-F5344CB8AC3E}">
        <p14:creationId xmlns:p14="http://schemas.microsoft.com/office/powerpoint/2010/main" val="18516106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5035A-4491-4D7C-9398-D56908CFE711}"/>
              </a:ext>
            </a:extLst>
          </p:cNvPr>
          <p:cNvSpPr>
            <a:spLocks noGrp="1"/>
          </p:cNvSpPr>
          <p:nvPr>
            <p:ph type="title"/>
          </p:nvPr>
        </p:nvSpPr>
        <p:spPr>
          <a:xfrm>
            <a:off x="643550" y="643511"/>
            <a:ext cx="3363923" cy="1597291"/>
          </a:xfrm>
          <a:noFill/>
          <a:ln w="19050">
            <a:solidFill>
              <a:schemeClr val="bg1"/>
            </a:solidFill>
          </a:ln>
        </p:spPr>
        <p:txBody>
          <a:bodyPr wrap="square">
            <a:normAutofit/>
          </a:bodyPr>
          <a:lstStyle/>
          <a:p>
            <a:pPr algn="ctr"/>
            <a:r>
              <a:rPr lang="en-US" sz="2600" dirty="0"/>
              <a:t>Using One Power Query Table in Multiple Power BI Reports</a:t>
            </a:r>
            <a:endParaRPr lang="en-NZ" sz="2600" dirty="0"/>
          </a:p>
        </p:txBody>
      </p:sp>
      <p:sp>
        <p:nvSpPr>
          <p:cNvPr id="3" name="Content Placeholder 2">
            <a:extLst>
              <a:ext uri="{FF2B5EF4-FFF2-40B4-BE49-F238E27FC236}">
                <a16:creationId xmlns:a16="http://schemas.microsoft.com/office/drawing/2014/main" id="{FCB1F7F4-05D3-4DAD-824F-CCBBAE573685}"/>
              </a:ext>
            </a:extLst>
          </p:cNvPr>
          <p:cNvSpPr>
            <a:spLocks noGrp="1"/>
          </p:cNvSpPr>
          <p:nvPr>
            <p:ph idx="1"/>
          </p:nvPr>
        </p:nvSpPr>
        <p:spPr>
          <a:xfrm>
            <a:off x="643551" y="2638057"/>
            <a:ext cx="3363923" cy="3415570"/>
          </a:xfrm>
        </p:spPr>
        <p:txBody>
          <a:bodyPr>
            <a:normAutofit/>
          </a:bodyPr>
          <a:lstStyle/>
          <a:p>
            <a:r>
              <a:rPr lang="en-US" sz="2000" dirty="0">
                <a:solidFill>
                  <a:schemeClr val="tx1"/>
                </a:solidFill>
              </a:rPr>
              <a:t>Re-usable tables or queries across multiple Power BI files, are one of the best candidates for Dataflow.</a:t>
            </a:r>
            <a:endParaRPr lang="en-NZ" sz="2000" dirty="0">
              <a:solidFill>
                <a:schemeClr val="tx1"/>
              </a:solidFill>
            </a:endParaRPr>
          </a:p>
        </p:txBody>
      </p:sp>
      <p:pic>
        <p:nvPicPr>
          <p:cNvPr id="5" name="Picture 4" descr="A screenshot of a cell phone&#10;&#10;Description generated with high confidence">
            <a:extLst>
              <a:ext uri="{FF2B5EF4-FFF2-40B4-BE49-F238E27FC236}">
                <a16:creationId xmlns:a16="http://schemas.microsoft.com/office/drawing/2014/main" id="{0707EC4D-702D-43FD-8901-C600BD098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7775" y="1543684"/>
            <a:ext cx="6250673" cy="3609765"/>
          </a:xfrm>
          <a:prstGeom prst="rect">
            <a:avLst/>
          </a:prstGeom>
        </p:spPr>
      </p:pic>
    </p:spTree>
    <p:extLst>
      <p:ext uri="{BB962C8B-B14F-4D97-AF65-F5344CB8AC3E}">
        <p14:creationId xmlns:p14="http://schemas.microsoft.com/office/powerpoint/2010/main" val="882897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B4AC1-6ADA-4F79-89BC-A33D8679259F}"/>
              </a:ext>
            </a:extLst>
          </p:cNvPr>
          <p:cNvSpPr>
            <a:spLocks noGrp="1"/>
          </p:cNvSpPr>
          <p:nvPr>
            <p:ph type="title"/>
          </p:nvPr>
        </p:nvSpPr>
        <p:spPr>
          <a:xfrm>
            <a:off x="674320" y="914439"/>
            <a:ext cx="3657544" cy="2887535"/>
          </a:xfrm>
        </p:spPr>
        <p:txBody>
          <a:bodyPr vert="horz" wrap="square" lIns="91438" tIns="45719" rIns="91438" bIns="45719" rtlCol="0" anchor="b">
            <a:normAutofit/>
          </a:bodyPr>
          <a:lstStyle/>
          <a:p>
            <a:pPr algn="ctr"/>
            <a:r>
              <a:rPr lang="en-US" sz="4800" dirty="0"/>
              <a:t>FASTER refresh time</a:t>
            </a:r>
          </a:p>
        </p:txBody>
      </p:sp>
      <p:pic>
        <p:nvPicPr>
          <p:cNvPr id="1026" name="Picture 2" descr="https://radacad.com/wp-content/uploads/2019/04/2019-04-17_09h27_46.png">
            <a:extLst>
              <a:ext uri="{FF2B5EF4-FFF2-40B4-BE49-F238E27FC236}">
                <a16:creationId xmlns:a16="http://schemas.microsoft.com/office/drawing/2014/main" id="{02BBAF7C-A688-47EF-B232-32E5756A61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38" y="1589815"/>
            <a:ext cx="6553444" cy="368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427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949A0-7C6E-4746-B7C0-401171AC5D36}"/>
              </a:ext>
            </a:extLst>
          </p:cNvPr>
          <p:cNvSpPr>
            <a:spLocks noGrp="1"/>
          </p:cNvSpPr>
          <p:nvPr>
            <p:ph type="title"/>
          </p:nvPr>
        </p:nvSpPr>
        <p:spPr>
          <a:xfrm>
            <a:off x="2370725" y="2187763"/>
            <a:ext cx="5293368" cy="2482477"/>
          </a:xfrm>
        </p:spPr>
        <p:txBody>
          <a:bodyPr vert="horz" wrap="square" lIns="91438" tIns="45719" rIns="91438" bIns="45719" rtlCol="0" anchor="ctr">
            <a:normAutofit fontScale="90000"/>
          </a:bodyPr>
          <a:lstStyle/>
          <a:p>
            <a:r>
              <a:rPr lang="en-US" sz="6000" dirty="0"/>
              <a:t>Using a Calculation (DAX) in multiple files</a:t>
            </a:r>
          </a:p>
        </p:txBody>
      </p:sp>
      <p:pic>
        <p:nvPicPr>
          <p:cNvPr id="7" name="Graphic 6" descr="Document">
            <a:extLst>
              <a:ext uri="{FF2B5EF4-FFF2-40B4-BE49-F238E27FC236}">
                <a16:creationId xmlns:a16="http://schemas.microsoft.com/office/drawing/2014/main" id="{BAEF3698-7031-4A75-A1E1-9FE83307B8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8282" y="2743212"/>
            <a:ext cx="1371579" cy="1371579"/>
          </a:xfrm>
          <a:prstGeom prst="rect">
            <a:avLst/>
          </a:prstGeom>
        </p:spPr>
      </p:pic>
    </p:spTree>
    <p:extLst>
      <p:ext uri="{BB962C8B-B14F-4D97-AF65-F5344CB8AC3E}">
        <p14:creationId xmlns:p14="http://schemas.microsoft.com/office/powerpoint/2010/main" val="529061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00251" y="1187991"/>
            <a:ext cx="5222543" cy="511753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Introduction</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The 5x5 Principle</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Customer momentum: Power BI</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BI Desktop</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Data sources</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Query</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Dataflow</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Using a Calculation (DAX) in multiple files</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Paginated Reporting</a:t>
            </a:r>
          </a:p>
          <a:p>
            <a:pPr marL="342900" indent="-342900" defTabSz="1955800">
              <a:spcBef>
                <a:spcPct val="0"/>
              </a:spcBef>
              <a:spcAft>
                <a:spcPct val="35000"/>
              </a:spcAft>
              <a:buFont typeface="Wingdings" panose="05000000000000000000" pitchFamily="2" charset="2"/>
              <a:buChar char="ü"/>
              <a:defRPr/>
            </a:pPr>
            <a:r>
              <a:rPr lang="en-US" sz="2000" dirty="0">
                <a:solidFill>
                  <a:srgbClr val="2F2F2F"/>
                </a:solidFill>
              </a:rPr>
              <a:t>Power BI Admin Portal </a:t>
            </a:r>
          </a:p>
          <a:p>
            <a:pPr marL="342900" lvl="0" indent="-342900" defTabSz="1955800">
              <a:spcBef>
                <a:spcPct val="0"/>
              </a:spcBef>
              <a:spcAft>
                <a:spcPct val="35000"/>
              </a:spcAft>
              <a:buFont typeface="Wingdings" panose="05000000000000000000" pitchFamily="2" charset="2"/>
              <a:buChar char="ü"/>
              <a:defRPr/>
            </a:pPr>
            <a:r>
              <a:rPr lang="en-IN" sz="2000" dirty="0">
                <a:solidFill>
                  <a:srgbClr val="2F2F2F"/>
                </a:solidFill>
              </a:rPr>
              <a:t>Demo</a:t>
            </a:r>
          </a:p>
          <a:p>
            <a:pPr marL="800100" lvl="1" indent="-342900" defTabSz="1955800">
              <a:spcBef>
                <a:spcPct val="0"/>
              </a:spcBef>
              <a:spcAft>
                <a:spcPct val="35000"/>
              </a:spcAft>
              <a:buFont typeface="Wingdings" panose="05000000000000000000" pitchFamily="2" charset="2"/>
              <a:buChar char="ü"/>
              <a:defRPr/>
            </a:pPr>
            <a:r>
              <a:rPr lang="en-US" sz="2000" dirty="0">
                <a:solidFill>
                  <a:srgbClr val="2F2F2F"/>
                </a:solidFill>
              </a:rPr>
              <a:t>Building your Power BI report for Dynamics 365</a:t>
            </a:r>
            <a:endParaRPr lang="en-IN" sz="2000" dirty="0">
              <a:solidFill>
                <a:srgbClr val="2F2F2F"/>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00186-1A78-4F07-818B-CDCFED536A8F}"/>
              </a:ext>
            </a:extLst>
          </p:cNvPr>
          <p:cNvSpPr>
            <a:spLocks noGrp="1"/>
          </p:cNvSpPr>
          <p:nvPr>
            <p:ph type="title"/>
          </p:nvPr>
        </p:nvSpPr>
        <p:spPr/>
        <p:txBody>
          <a:bodyPr/>
          <a:lstStyle/>
          <a:p>
            <a:r>
              <a:rPr lang="en-NZ" dirty="0"/>
              <a:t>Shared Dataset</a:t>
            </a:r>
          </a:p>
        </p:txBody>
      </p:sp>
      <p:sp>
        <p:nvSpPr>
          <p:cNvPr id="3" name="Content Placeholder 2">
            <a:extLst>
              <a:ext uri="{FF2B5EF4-FFF2-40B4-BE49-F238E27FC236}">
                <a16:creationId xmlns:a16="http://schemas.microsoft.com/office/drawing/2014/main" id="{60F319DC-6188-44D1-BC08-24CE3F2E9136}"/>
              </a:ext>
            </a:extLst>
          </p:cNvPr>
          <p:cNvSpPr>
            <a:spLocks noGrp="1"/>
          </p:cNvSpPr>
          <p:nvPr>
            <p:ph idx="1"/>
          </p:nvPr>
        </p:nvSpPr>
        <p:spPr>
          <a:xfrm>
            <a:off x="584200" y="1435503"/>
            <a:ext cx="11018520" cy="430887"/>
          </a:xfrm>
        </p:spPr>
        <p:txBody>
          <a:bodyPr>
            <a:normAutofit fontScale="92500" lnSpcReduction="10000"/>
          </a:bodyPr>
          <a:lstStyle/>
          <a:p>
            <a:r>
              <a:rPr lang="en-NZ" dirty="0"/>
              <a:t>Dataset used in multiple reports</a:t>
            </a:r>
          </a:p>
        </p:txBody>
      </p:sp>
      <p:pic>
        <p:nvPicPr>
          <p:cNvPr id="3074" name="Picture 2" descr="https://radacad.com/wp-content/uploads/2019/07/2019-07-01_09h36_39-1024x260.png">
            <a:extLst>
              <a:ext uri="{FF2B5EF4-FFF2-40B4-BE49-F238E27FC236}">
                <a16:creationId xmlns:a16="http://schemas.microsoft.com/office/drawing/2014/main" id="{01C7F082-29F1-4FD6-97B8-C2B71D398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95" y="4056481"/>
            <a:ext cx="6973472" cy="17706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radacad.com/wp-content/uploads/2019/07/2019-07-01_09h39_52.png">
            <a:extLst>
              <a:ext uri="{FF2B5EF4-FFF2-40B4-BE49-F238E27FC236}">
                <a16:creationId xmlns:a16="http://schemas.microsoft.com/office/drawing/2014/main" id="{AED2D505-628C-4E2C-86F6-5446D7286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6154" y="365173"/>
            <a:ext cx="4048063" cy="609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0758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38200" y="149843"/>
            <a:ext cx="10797988" cy="553998"/>
          </a:xfrm>
        </p:spPr>
        <p:txBody>
          <a:bodyPr>
            <a:normAutofit fontScale="90000"/>
          </a:bodyPr>
          <a:lstStyle/>
          <a:p>
            <a:r>
              <a:rPr lang="en-US" dirty="0"/>
              <a:t>Paginated reporting vs. analytics</a:t>
            </a:r>
          </a:p>
        </p:txBody>
      </p:sp>
      <p:sp>
        <p:nvSpPr>
          <p:cNvPr id="10" name="Content Placeholder 9"/>
          <p:cNvSpPr>
            <a:spLocks noGrp="1"/>
          </p:cNvSpPr>
          <p:nvPr>
            <p:ph sz="half" idx="1"/>
          </p:nvPr>
        </p:nvSpPr>
        <p:spPr>
          <a:xfrm>
            <a:off x="525972" y="5099329"/>
            <a:ext cx="5088466" cy="1378839"/>
          </a:xfrm>
        </p:spPr>
        <p:txBody>
          <a:bodyPr anchor="b"/>
          <a:lstStyle/>
          <a:p>
            <a:pPr marL="0" indent="0" algn="ctr">
              <a:buNone/>
            </a:pPr>
            <a:r>
              <a:rPr lang="en-US" b="1" dirty="0"/>
              <a:t>Paginated reports (RDL)</a:t>
            </a:r>
          </a:p>
          <a:p>
            <a:pPr marL="0" indent="0">
              <a:buNone/>
            </a:pPr>
            <a:r>
              <a:rPr lang="en-US" dirty="0"/>
              <a:t>Documents generated from data and used in business processes</a:t>
            </a:r>
          </a:p>
        </p:txBody>
      </p:sp>
      <p:sp>
        <p:nvSpPr>
          <p:cNvPr id="12" name="Content Placeholder 11"/>
          <p:cNvSpPr>
            <a:spLocks noGrp="1"/>
          </p:cNvSpPr>
          <p:nvPr>
            <p:ph sz="half" idx="2"/>
          </p:nvPr>
        </p:nvSpPr>
        <p:spPr>
          <a:xfrm>
            <a:off x="6206067" y="4945994"/>
            <a:ext cx="5702918" cy="1532174"/>
          </a:xfrm>
        </p:spPr>
        <p:txBody>
          <a:bodyPr anchor="b"/>
          <a:lstStyle/>
          <a:p>
            <a:pPr marL="0" indent="0" algn="ctr">
              <a:buNone/>
            </a:pPr>
            <a:r>
              <a:rPr lang="en-US" b="1" dirty="0"/>
              <a:t>Analytical reports (PBIX)</a:t>
            </a:r>
          </a:p>
          <a:p>
            <a:pPr marL="0" indent="0" algn="ctr">
              <a:buNone/>
            </a:pPr>
            <a:r>
              <a:rPr lang="en-US" dirty="0"/>
              <a:t>On-screen interactive data analysis to discover insights, inform decisions</a:t>
            </a:r>
          </a:p>
        </p:txBody>
      </p:sp>
      <p:pic>
        <p:nvPicPr>
          <p:cNvPr id="2" name="Picture 1">
            <a:extLs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574983" y="1008296"/>
            <a:ext cx="4731633" cy="3657600"/>
          </a:xfrm>
          <a:prstGeom prst="rect">
            <a:avLst/>
          </a:prstGeom>
          <a:ln>
            <a:solidFill>
              <a:schemeClr val="tx2"/>
            </a:solidFill>
          </a:ln>
        </p:spPr>
      </p:pic>
      <p:pic>
        <p:nvPicPr>
          <p:cNvPr id="13" name="Picture 12">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66392" y="1008220"/>
            <a:ext cx="2581095" cy="3657600"/>
          </a:xfrm>
          <a:prstGeom prst="rect">
            <a:avLst/>
          </a:prstGeom>
          <a:ln w="12700">
            <a:solidFill>
              <a:schemeClr val="tx2"/>
            </a:solidFill>
          </a:ln>
        </p:spPr>
      </p:pic>
      <p:pic>
        <p:nvPicPr>
          <p:cNvPr id="14" name="Picture 13">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823831" y="1137349"/>
            <a:ext cx="2583809" cy="3657600"/>
          </a:xfrm>
          <a:prstGeom prst="rect">
            <a:avLst/>
          </a:prstGeom>
          <a:ln w="12700">
            <a:solidFill>
              <a:schemeClr val="tx2"/>
            </a:solidFill>
          </a:ln>
        </p:spPr>
      </p:pic>
    </p:spTree>
    <p:extLst>
      <p:ext uri="{BB962C8B-B14F-4D97-AF65-F5344CB8AC3E}">
        <p14:creationId xmlns:p14="http://schemas.microsoft.com/office/powerpoint/2010/main" val="25148502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44D23-89BC-494C-8E08-0D5BC4913F64}"/>
              </a:ext>
            </a:extLst>
          </p:cNvPr>
          <p:cNvSpPr>
            <a:spLocks noGrp="1"/>
          </p:cNvSpPr>
          <p:nvPr>
            <p:ph type="title"/>
          </p:nvPr>
        </p:nvSpPr>
        <p:spPr>
          <a:xfrm>
            <a:off x="0" y="1"/>
            <a:ext cx="10515600" cy="637674"/>
          </a:xfrm>
        </p:spPr>
        <p:txBody>
          <a:bodyPr>
            <a:normAutofit fontScale="90000"/>
          </a:bodyPr>
          <a:lstStyle/>
          <a:p>
            <a:r>
              <a:rPr lang="en-NZ" dirty="0"/>
              <a:t>Paginated Reports</a:t>
            </a:r>
          </a:p>
        </p:txBody>
      </p:sp>
      <p:sp>
        <p:nvSpPr>
          <p:cNvPr id="3" name="Content Placeholder 2">
            <a:extLst>
              <a:ext uri="{FF2B5EF4-FFF2-40B4-BE49-F238E27FC236}">
                <a16:creationId xmlns:a16="http://schemas.microsoft.com/office/drawing/2014/main" id="{F521FEDA-BEB3-41FE-996B-AA5951889A09}"/>
              </a:ext>
            </a:extLst>
          </p:cNvPr>
          <p:cNvSpPr>
            <a:spLocks noGrp="1"/>
          </p:cNvSpPr>
          <p:nvPr>
            <p:ph idx="1"/>
          </p:nvPr>
        </p:nvSpPr>
        <p:spPr>
          <a:xfrm>
            <a:off x="716547" y="637675"/>
            <a:ext cx="11018520" cy="430887"/>
          </a:xfrm>
        </p:spPr>
        <p:txBody>
          <a:bodyPr>
            <a:normAutofit fontScale="92500" lnSpcReduction="10000"/>
          </a:bodyPr>
          <a:lstStyle/>
          <a:p>
            <a:r>
              <a:rPr lang="en-NZ" dirty="0"/>
              <a:t>Build for printing, export to PDF, paginated…</a:t>
            </a:r>
          </a:p>
        </p:txBody>
      </p:sp>
      <p:pic>
        <p:nvPicPr>
          <p:cNvPr id="1026" name="Picture 2" descr="Image result for paginated power bi reports">
            <a:extLst>
              <a:ext uri="{FF2B5EF4-FFF2-40B4-BE49-F238E27FC236}">
                <a16:creationId xmlns:a16="http://schemas.microsoft.com/office/drawing/2014/main" id="{BDAACC09-A4A3-451C-B3DD-F919AEC93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3886" y="1746121"/>
            <a:ext cx="5859145" cy="4654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2626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7EA41-2836-40DF-9F79-14BF5B46ABBF}"/>
              </a:ext>
            </a:extLst>
          </p:cNvPr>
          <p:cNvSpPr>
            <a:spLocks noGrp="1"/>
          </p:cNvSpPr>
          <p:nvPr>
            <p:ph type="title"/>
          </p:nvPr>
        </p:nvSpPr>
        <p:spPr/>
        <p:txBody>
          <a:bodyPr/>
          <a:lstStyle/>
          <a:p>
            <a:r>
              <a:rPr lang="en-US" dirty="0"/>
              <a:t>Paginated in Power BI: Medium term vision</a:t>
            </a:r>
            <a:endParaRPr lang="en-AU" dirty="0"/>
          </a:p>
        </p:txBody>
      </p:sp>
      <p:pic>
        <p:nvPicPr>
          <p:cNvPr id="7" name="Picture 6" descr="Diagram showing flow from authoring to publishing then consumption. Both report types will eventually be able to be published to Power BI, Power BI Embedded and the on premises report server">
            <a:extLst>
              <a:ext uri="{FF2B5EF4-FFF2-40B4-BE49-F238E27FC236}">
                <a16:creationId xmlns:a16="http://schemas.microsoft.com/office/drawing/2014/main" id="{906D9C65-8121-4686-9184-90EE93FC854B}"/>
              </a:ext>
            </a:extLst>
          </p:cNvPr>
          <p:cNvPicPr>
            <a:picLocks noChangeAspect="1"/>
          </p:cNvPicPr>
          <p:nvPr/>
        </p:nvPicPr>
        <p:blipFill>
          <a:blip r:embed="rId3"/>
          <a:stretch>
            <a:fillRect/>
          </a:stretch>
        </p:blipFill>
        <p:spPr>
          <a:xfrm>
            <a:off x="513754" y="1342212"/>
            <a:ext cx="11097166" cy="5231654"/>
          </a:xfrm>
          <a:prstGeom prst="rect">
            <a:avLst/>
          </a:prstGeom>
        </p:spPr>
      </p:pic>
    </p:spTree>
    <p:extLst>
      <p:ext uri="{BB962C8B-B14F-4D97-AF65-F5344CB8AC3E}">
        <p14:creationId xmlns:p14="http://schemas.microsoft.com/office/powerpoint/2010/main" val="33805424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62F31-735A-4585-9E8F-287AB78E490B}"/>
              </a:ext>
            </a:extLst>
          </p:cNvPr>
          <p:cNvSpPr>
            <a:spLocks noGrp="1"/>
          </p:cNvSpPr>
          <p:nvPr>
            <p:ph type="title"/>
          </p:nvPr>
        </p:nvSpPr>
        <p:spPr>
          <a:xfrm>
            <a:off x="381242" y="345891"/>
            <a:ext cx="11429516" cy="761968"/>
          </a:xfrm>
        </p:spPr>
        <p:txBody>
          <a:bodyPr>
            <a:normAutofit fontScale="90000"/>
          </a:bodyPr>
          <a:lstStyle/>
          <a:p>
            <a:r>
              <a:rPr lang="en-US" b="1" dirty="0"/>
              <a:t>Power BI Architecture for Multi-Developer Tenant Using Dataflows and Shared Datasets</a:t>
            </a:r>
            <a:br>
              <a:rPr lang="en-US" b="1" dirty="0"/>
            </a:br>
            <a:endParaRPr lang="en-NZ" dirty="0"/>
          </a:p>
        </p:txBody>
      </p:sp>
      <p:pic>
        <p:nvPicPr>
          <p:cNvPr id="4" name="Picture 3">
            <a:extLst>
              <a:ext uri="{FF2B5EF4-FFF2-40B4-BE49-F238E27FC236}">
                <a16:creationId xmlns:a16="http://schemas.microsoft.com/office/drawing/2014/main" id="{68E76C17-E20C-4781-8B2F-C87681D3E7FD}"/>
              </a:ext>
            </a:extLst>
          </p:cNvPr>
          <p:cNvPicPr>
            <a:picLocks noChangeAspect="1"/>
          </p:cNvPicPr>
          <p:nvPr/>
        </p:nvPicPr>
        <p:blipFill>
          <a:blip r:embed="rId2"/>
          <a:stretch>
            <a:fillRect/>
          </a:stretch>
        </p:blipFill>
        <p:spPr>
          <a:xfrm>
            <a:off x="1463474" y="1356780"/>
            <a:ext cx="9265052" cy="5114955"/>
          </a:xfrm>
          <a:prstGeom prst="rect">
            <a:avLst/>
          </a:prstGeom>
        </p:spPr>
      </p:pic>
    </p:spTree>
    <p:extLst>
      <p:ext uri="{BB962C8B-B14F-4D97-AF65-F5344CB8AC3E}">
        <p14:creationId xmlns:p14="http://schemas.microsoft.com/office/powerpoint/2010/main" val="3172660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EAD61-6957-4B3E-8DDE-E635B09B6585}"/>
              </a:ext>
            </a:extLst>
          </p:cNvPr>
          <p:cNvSpPr>
            <a:spLocks noGrp="1"/>
          </p:cNvSpPr>
          <p:nvPr>
            <p:ph type="title"/>
          </p:nvPr>
        </p:nvSpPr>
        <p:spPr/>
        <p:txBody>
          <a:bodyPr/>
          <a:lstStyle/>
          <a:p>
            <a:r>
              <a:rPr lang="en-NZ" dirty="0"/>
              <a:t>Benefits of this architecture</a:t>
            </a:r>
          </a:p>
        </p:txBody>
      </p:sp>
      <p:sp>
        <p:nvSpPr>
          <p:cNvPr id="3" name="Content Placeholder 2">
            <a:extLst>
              <a:ext uri="{FF2B5EF4-FFF2-40B4-BE49-F238E27FC236}">
                <a16:creationId xmlns:a16="http://schemas.microsoft.com/office/drawing/2014/main" id="{F65D5D45-D77A-46F9-B329-AB58572AC38B}"/>
              </a:ext>
            </a:extLst>
          </p:cNvPr>
          <p:cNvSpPr>
            <a:spLocks noGrp="1"/>
          </p:cNvSpPr>
          <p:nvPr>
            <p:ph idx="1"/>
          </p:nvPr>
        </p:nvSpPr>
        <p:spPr>
          <a:xfrm>
            <a:off x="584200" y="1435503"/>
            <a:ext cx="11018520" cy="4442057"/>
          </a:xfrm>
        </p:spPr>
        <p:txBody>
          <a:bodyPr>
            <a:normAutofit/>
          </a:bodyPr>
          <a:lstStyle/>
          <a:p>
            <a:r>
              <a:rPr lang="en-NZ" sz="3200" dirty="0"/>
              <a:t>Decoupling Data preparation, Modelling, Visualization</a:t>
            </a:r>
          </a:p>
          <a:p>
            <a:r>
              <a:rPr lang="en-US" sz="3200" dirty="0"/>
              <a:t>Faster Refresh Time for Power BI model</a:t>
            </a:r>
          </a:p>
          <a:p>
            <a:r>
              <a:rPr lang="en-US" sz="3200" dirty="0"/>
              <a:t>Dataflow is not a core developer tool</a:t>
            </a:r>
          </a:p>
          <a:p>
            <a:r>
              <a:rPr lang="en-NZ" sz="3200" dirty="0"/>
              <a:t>Multi-Developer Environment</a:t>
            </a:r>
          </a:p>
          <a:p>
            <a:r>
              <a:rPr lang="en-US" sz="3200" dirty="0"/>
              <a:t>Re-use of Calculations and Modeling</a:t>
            </a:r>
          </a:p>
        </p:txBody>
      </p:sp>
    </p:spTree>
    <p:extLst>
      <p:ext uri="{BB962C8B-B14F-4D97-AF65-F5344CB8AC3E}">
        <p14:creationId xmlns:p14="http://schemas.microsoft.com/office/powerpoint/2010/main" val="10361291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8CF4-18A2-4E3A-B484-CF30A7FBA38B}"/>
              </a:ext>
            </a:extLst>
          </p:cNvPr>
          <p:cNvSpPr>
            <a:spLocks noGrp="1"/>
          </p:cNvSpPr>
          <p:nvPr>
            <p:ph type="title"/>
          </p:nvPr>
        </p:nvSpPr>
        <p:spPr/>
        <p:txBody>
          <a:bodyPr/>
          <a:lstStyle/>
          <a:p>
            <a:r>
              <a:rPr lang="en-NZ" dirty="0"/>
              <a:t>Sharing via Workspaces and Apps</a:t>
            </a:r>
          </a:p>
        </p:txBody>
      </p:sp>
      <p:pic>
        <p:nvPicPr>
          <p:cNvPr id="4101" name="Picture 2" descr="http://radacad.com/wp-content/uploads/2019/02/2019-02-05_10h36_47.png">
            <a:extLst>
              <a:ext uri="{FF2B5EF4-FFF2-40B4-BE49-F238E27FC236}">
                <a16:creationId xmlns:a16="http://schemas.microsoft.com/office/drawing/2014/main" id="{BB01819A-82D5-448C-B3D2-EE4FC99FC060}"/>
              </a:ext>
            </a:extLst>
          </p:cNvPr>
          <p:cNvPicPr>
            <a:picLocks noGrp="1" noChangeAspect="1" noChangeArrowheads="1"/>
          </p:cNvPicPr>
          <p:nvPr>
            <p:ph sz="quarter" idx="10"/>
          </p:nvPr>
        </p:nvPicPr>
        <p:blipFill rotWithShape="1">
          <a:blip r:embed="rId3">
            <a:extLst>
              <a:ext uri="{28A0092B-C50C-407E-A947-70E740481C1C}">
                <a14:useLocalDpi xmlns:a14="http://schemas.microsoft.com/office/drawing/2010/main" val="0"/>
              </a:ext>
            </a:extLst>
          </a:blip>
          <a:srcRect t="26463"/>
          <a:stretch/>
        </p:blipFill>
        <p:spPr bwMode="auto">
          <a:xfrm>
            <a:off x="405210" y="1320800"/>
            <a:ext cx="11201573" cy="4780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48938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066B56-3E6C-42F1-805D-23068020C516}"/>
              </a:ext>
            </a:extLst>
          </p:cNvPr>
          <p:cNvSpPr>
            <a:spLocks noGrp="1"/>
          </p:cNvSpPr>
          <p:nvPr>
            <p:ph type="title"/>
          </p:nvPr>
        </p:nvSpPr>
        <p:spPr>
          <a:xfrm>
            <a:off x="0" y="37347"/>
            <a:ext cx="10515600" cy="782021"/>
          </a:xfrm>
        </p:spPr>
        <p:txBody>
          <a:bodyPr/>
          <a:lstStyle/>
          <a:p>
            <a:r>
              <a:rPr lang="en-US" dirty="0"/>
              <a:t>Power BI Admin Portal enables your control </a:t>
            </a:r>
          </a:p>
        </p:txBody>
      </p:sp>
      <p:sp>
        <p:nvSpPr>
          <p:cNvPr id="4" name="Text Placeholder 3">
            <a:extLst>
              <a:ext uri="{FF2B5EF4-FFF2-40B4-BE49-F238E27FC236}">
                <a16:creationId xmlns:a16="http://schemas.microsoft.com/office/drawing/2014/main" id="{3FC40195-376E-4DD7-A3C6-D2457865DB7A}"/>
              </a:ext>
            </a:extLst>
          </p:cNvPr>
          <p:cNvSpPr>
            <a:spLocks noGrp="1"/>
          </p:cNvSpPr>
          <p:nvPr>
            <p:ph type="body" sz="quarter" idx="10"/>
          </p:nvPr>
        </p:nvSpPr>
        <p:spPr>
          <a:xfrm>
            <a:off x="584200" y="1435100"/>
            <a:ext cx="4585480" cy="4524315"/>
          </a:xfrm>
        </p:spPr>
        <p:txBody>
          <a:bodyPr/>
          <a:lstStyle/>
          <a:p>
            <a:r>
              <a:rPr lang="en-US" dirty="0"/>
              <a:t>A portal to configure Power BI for your organization’s needs.</a:t>
            </a:r>
          </a:p>
          <a:p>
            <a:endParaRPr lang="en-US" dirty="0"/>
          </a:p>
          <a:p>
            <a:r>
              <a:rPr lang="en-US" dirty="0"/>
              <a:t>Control exposure of your data</a:t>
            </a:r>
          </a:p>
          <a:p>
            <a:pPr lvl="1"/>
            <a:r>
              <a:rPr lang="en-US" dirty="0"/>
              <a:t>Disable Publish to web</a:t>
            </a:r>
          </a:p>
          <a:p>
            <a:pPr lvl="1"/>
            <a:r>
              <a:rPr lang="en-US" dirty="0"/>
              <a:t>Set who can share externally</a:t>
            </a:r>
          </a:p>
          <a:p>
            <a:pPr lvl="1"/>
            <a:r>
              <a:rPr lang="en-US" dirty="0"/>
              <a:t>Set who can export data</a:t>
            </a:r>
          </a:p>
          <a:p>
            <a:pPr lvl="1"/>
            <a:endParaRPr lang="en-US" dirty="0"/>
          </a:p>
          <a:p>
            <a:r>
              <a:rPr lang="en-US" dirty="0"/>
              <a:t>and many more…</a:t>
            </a:r>
          </a:p>
        </p:txBody>
      </p:sp>
      <p:sp>
        <p:nvSpPr>
          <p:cNvPr id="5" name="Text Placeholder 4">
            <a:extLst>
              <a:ext uri="{FF2B5EF4-FFF2-40B4-BE49-F238E27FC236}">
                <a16:creationId xmlns:a16="http://schemas.microsoft.com/office/drawing/2014/main" id="{06822500-6214-467D-A2B8-E9839578A8E9}"/>
              </a:ext>
            </a:extLst>
          </p:cNvPr>
          <p:cNvSpPr>
            <a:spLocks noGrp="1"/>
          </p:cNvSpPr>
          <p:nvPr>
            <p:ph type="body" sz="quarter" idx="12"/>
          </p:nvPr>
        </p:nvSpPr>
        <p:spPr/>
        <p:txBody>
          <a:bodyPr/>
          <a:lstStyle/>
          <a:p>
            <a:endParaRPr lang="en-US" dirty="0"/>
          </a:p>
        </p:txBody>
      </p:sp>
      <p:pic>
        <p:nvPicPr>
          <p:cNvPr id="7" name="Picture 6">
            <a:extLst>
              <a:ext uri="{FF2B5EF4-FFF2-40B4-BE49-F238E27FC236}">
                <a16:creationId xmlns:a16="http://schemas.microsoft.com/office/drawing/2014/main" id="{E8F7B504-25EF-40C9-801B-8D0804779FEA}"/>
              </a:ext>
            </a:extLst>
          </p:cNvPr>
          <p:cNvPicPr>
            <a:picLocks noChangeAspect="1"/>
          </p:cNvPicPr>
          <p:nvPr/>
        </p:nvPicPr>
        <p:blipFill rotWithShape="1">
          <a:blip r:embed="rId2"/>
          <a:srcRect r="18001"/>
          <a:stretch/>
        </p:blipFill>
        <p:spPr>
          <a:xfrm>
            <a:off x="5573967" y="1193953"/>
            <a:ext cx="6324346" cy="5287173"/>
          </a:xfrm>
          <a:prstGeom prst="rect">
            <a:avLst/>
          </a:prstGeom>
        </p:spPr>
      </p:pic>
      <p:pic>
        <p:nvPicPr>
          <p:cNvPr id="8" name="Picture 7">
            <a:extLst>
              <a:ext uri="{FF2B5EF4-FFF2-40B4-BE49-F238E27FC236}">
                <a16:creationId xmlns:a16="http://schemas.microsoft.com/office/drawing/2014/main" id="{2AEF2190-AECE-4B2E-AFA0-69B1A260E2DA}"/>
              </a:ext>
            </a:extLst>
          </p:cNvPr>
          <p:cNvPicPr>
            <a:picLocks noChangeAspect="1"/>
          </p:cNvPicPr>
          <p:nvPr/>
        </p:nvPicPr>
        <p:blipFill>
          <a:blip r:embed="rId3"/>
          <a:stretch>
            <a:fillRect/>
          </a:stretch>
        </p:blipFill>
        <p:spPr>
          <a:xfrm>
            <a:off x="10338156" y="222577"/>
            <a:ext cx="1354926" cy="2329586"/>
          </a:xfrm>
          <a:prstGeom prst="rect">
            <a:avLst/>
          </a:prstGeom>
        </p:spPr>
      </p:pic>
      <p:cxnSp>
        <p:nvCxnSpPr>
          <p:cNvPr id="10" name="Straight Connector 9">
            <a:extLst>
              <a:ext uri="{FF2B5EF4-FFF2-40B4-BE49-F238E27FC236}">
                <a16:creationId xmlns:a16="http://schemas.microsoft.com/office/drawing/2014/main" id="{A0EA897B-46FB-4297-BC56-BF9B7B055862}"/>
              </a:ext>
            </a:extLst>
          </p:cNvPr>
          <p:cNvCxnSpPr/>
          <p:nvPr/>
        </p:nvCxnSpPr>
        <p:spPr>
          <a:xfrm>
            <a:off x="10472179" y="1685765"/>
            <a:ext cx="664089" cy="0"/>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91329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A0B7B-1565-4759-909E-DDD187FE9FCB}"/>
              </a:ext>
            </a:extLst>
          </p:cNvPr>
          <p:cNvSpPr>
            <a:spLocks noGrp="1"/>
          </p:cNvSpPr>
          <p:nvPr>
            <p:ph type="title"/>
          </p:nvPr>
        </p:nvSpPr>
        <p:spPr/>
        <p:txBody>
          <a:bodyPr/>
          <a:lstStyle/>
          <a:p>
            <a:r>
              <a:rPr lang="en-US" dirty="0"/>
              <a:t>Administrator roles related to Power BI</a:t>
            </a:r>
          </a:p>
        </p:txBody>
      </p:sp>
      <p:graphicFrame>
        <p:nvGraphicFramePr>
          <p:cNvPr id="4" name="Table 3">
            <a:extLst>
              <a:ext uri="{FF2B5EF4-FFF2-40B4-BE49-F238E27FC236}">
                <a16:creationId xmlns:a16="http://schemas.microsoft.com/office/drawing/2014/main" id="{987D3C94-2480-4F8D-81C3-E0CE64CC9811}"/>
              </a:ext>
            </a:extLst>
          </p:cNvPr>
          <p:cNvGraphicFramePr>
            <a:graphicFrameLocks noGrp="1"/>
          </p:cNvGraphicFramePr>
          <p:nvPr/>
        </p:nvGraphicFramePr>
        <p:xfrm>
          <a:off x="2186857" y="1943781"/>
          <a:ext cx="8100143" cy="3918702"/>
        </p:xfrm>
        <a:graphic>
          <a:graphicData uri="http://schemas.openxmlformats.org/drawingml/2006/table">
            <a:tbl>
              <a:tblPr firstRow="1" bandRow="1">
                <a:tableStyleId>{5C22544A-7EE6-4342-B048-85BDC9FD1C3A}</a:tableStyleId>
              </a:tblPr>
              <a:tblGrid>
                <a:gridCol w="4125452">
                  <a:extLst>
                    <a:ext uri="{9D8B030D-6E8A-4147-A177-3AD203B41FA5}">
                      <a16:colId xmlns:a16="http://schemas.microsoft.com/office/drawing/2014/main" val="911352819"/>
                    </a:ext>
                  </a:extLst>
                </a:gridCol>
                <a:gridCol w="3974691">
                  <a:extLst>
                    <a:ext uri="{9D8B030D-6E8A-4147-A177-3AD203B41FA5}">
                      <a16:colId xmlns:a16="http://schemas.microsoft.com/office/drawing/2014/main" val="1241843996"/>
                    </a:ext>
                  </a:extLst>
                </a:gridCol>
              </a:tblGrid>
              <a:tr h="653117">
                <a:tc>
                  <a:txBody>
                    <a:bodyPr/>
                    <a:lstStyle/>
                    <a:p>
                      <a:r>
                        <a:rPr lang="en-US" dirty="0"/>
                        <a:t>Administrator type</a:t>
                      </a:r>
                    </a:p>
                  </a:txBody>
                  <a:tcPr/>
                </a:tc>
                <a:tc>
                  <a:txBody>
                    <a:bodyPr/>
                    <a:lstStyle/>
                    <a:p>
                      <a:r>
                        <a:rPr lang="en-US" dirty="0"/>
                        <a:t>Scope</a:t>
                      </a:r>
                    </a:p>
                  </a:txBody>
                  <a:tcPr/>
                </a:tc>
                <a:extLst>
                  <a:ext uri="{0D108BD9-81ED-4DB2-BD59-A6C34878D82A}">
                    <a16:rowId xmlns:a16="http://schemas.microsoft.com/office/drawing/2014/main" val="1269211590"/>
                  </a:ext>
                </a:extLst>
              </a:tr>
              <a:tr h="653117">
                <a:tc>
                  <a:txBody>
                    <a:bodyPr/>
                    <a:lstStyle/>
                    <a:p>
                      <a:r>
                        <a:rPr lang="en-US" dirty="0"/>
                        <a:t>Office 365 Global Administrator</a:t>
                      </a:r>
                    </a:p>
                  </a:txBody>
                  <a:tcPr/>
                </a:tc>
                <a:tc>
                  <a:txBody>
                    <a:bodyPr/>
                    <a:lstStyle/>
                    <a:p>
                      <a:r>
                        <a:rPr lang="en-US" dirty="0"/>
                        <a:t>Office 365</a:t>
                      </a:r>
                    </a:p>
                  </a:txBody>
                  <a:tcPr/>
                </a:tc>
                <a:extLst>
                  <a:ext uri="{0D108BD9-81ED-4DB2-BD59-A6C34878D82A}">
                    <a16:rowId xmlns:a16="http://schemas.microsoft.com/office/drawing/2014/main" val="3833870885"/>
                  </a:ext>
                </a:extLst>
              </a:tr>
              <a:tr h="653117">
                <a:tc>
                  <a:txBody>
                    <a:bodyPr/>
                    <a:lstStyle/>
                    <a:p>
                      <a:r>
                        <a:rPr lang="en-US" dirty="0"/>
                        <a:t>Office 365 Billing Administrator</a:t>
                      </a:r>
                    </a:p>
                  </a:txBody>
                  <a:tcPr/>
                </a:tc>
                <a:tc>
                  <a:txBody>
                    <a:bodyPr/>
                    <a:lstStyle/>
                    <a:p>
                      <a:r>
                        <a:rPr lang="en-US" dirty="0"/>
                        <a:t>Office 365</a:t>
                      </a:r>
                    </a:p>
                  </a:txBody>
                  <a:tcPr/>
                </a:tc>
                <a:extLst>
                  <a:ext uri="{0D108BD9-81ED-4DB2-BD59-A6C34878D82A}">
                    <a16:rowId xmlns:a16="http://schemas.microsoft.com/office/drawing/2014/main" val="2267731941"/>
                  </a:ext>
                </a:extLst>
              </a:tr>
              <a:tr h="653117">
                <a:tc>
                  <a:txBody>
                    <a:bodyPr/>
                    <a:lstStyle/>
                    <a:p>
                      <a:r>
                        <a:rPr lang="en-US" dirty="0"/>
                        <a:t>Power BI Service Administrator</a:t>
                      </a:r>
                    </a:p>
                  </a:txBody>
                  <a:tcPr/>
                </a:tc>
                <a:tc>
                  <a:txBody>
                    <a:bodyPr/>
                    <a:lstStyle/>
                    <a:p>
                      <a:r>
                        <a:rPr lang="en-US" dirty="0"/>
                        <a:t>Power BI (Defined in Azure AD/O365)</a:t>
                      </a:r>
                    </a:p>
                  </a:txBody>
                  <a:tcPr/>
                </a:tc>
                <a:extLst>
                  <a:ext uri="{0D108BD9-81ED-4DB2-BD59-A6C34878D82A}">
                    <a16:rowId xmlns:a16="http://schemas.microsoft.com/office/drawing/2014/main" val="1827592381"/>
                  </a:ext>
                </a:extLst>
              </a:tr>
              <a:tr h="653117">
                <a:tc>
                  <a:txBody>
                    <a:bodyPr/>
                    <a:lstStyle/>
                    <a:p>
                      <a:r>
                        <a:rPr lang="en-US" dirty="0"/>
                        <a:t>Power BI Capacity Administrator</a:t>
                      </a:r>
                    </a:p>
                  </a:txBody>
                  <a:tcPr/>
                </a:tc>
                <a:tc>
                  <a:txBody>
                    <a:bodyPr/>
                    <a:lstStyle/>
                    <a:p>
                      <a:r>
                        <a:rPr lang="en-US" dirty="0"/>
                        <a:t>A single capacity (Premium or Azure)</a:t>
                      </a:r>
                    </a:p>
                  </a:txBody>
                  <a:tcPr/>
                </a:tc>
                <a:extLst>
                  <a:ext uri="{0D108BD9-81ED-4DB2-BD59-A6C34878D82A}">
                    <a16:rowId xmlns:a16="http://schemas.microsoft.com/office/drawing/2014/main" val="3663278270"/>
                  </a:ext>
                </a:extLst>
              </a:tr>
              <a:tr h="653117">
                <a:tc>
                  <a:txBody>
                    <a:bodyPr/>
                    <a:lstStyle/>
                    <a:p>
                      <a:r>
                        <a:rPr lang="en-US" dirty="0"/>
                        <a:t>Power BI App Workspace Administrator</a:t>
                      </a:r>
                    </a:p>
                  </a:txBody>
                  <a:tcPr/>
                </a:tc>
                <a:tc>
                  <a:txBody>
                    <a:bodyPr/>
                    <a:lstStyle/>
                    <a:p>
                      <a:r>
                        <a:rPr lang="en-US" dirty="0"/>
                        <a:t>A single app workspace</a:t>
                      </a:r>
                    </a:p>
                  </a:txBody>
                  <a:tcPr/>
                </a:tc>
                <a:extLst>
                  <a:ext uri="{0D108BD9-81ED-4DB2-BD59-A6C34878D82A}">
                    <a16:rowId xmlns:a16="http://schemas.microsoft.com/office/drawing/2014/main" val="1000421317"/>
                  </a:ext>
                </a:extLst>
              </a:tr>
            </a:tbl>
          </a:graphicData>
        </a:graphic>
      </p:graphicFrame>
    </p:spTree>
    <p:extLst>
      <p:ext uri="{BB962C8B-B14F-4D97-AF65-F5344CB8AC3E}">
        <p14:creationId xmlns:p14="http://schemas.microsoft.com/office/powerpoint/2010/main" val="33799728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55049-EDAA-41A7-9BCF-DFC6B494CB93}"/>
              </a:ext>
            </a:extLst>
          </p:cNvPr>
          <p:cNvSpPr>
            <a:spLocks noGrp="1"/>
          </p:cNvSpPr>
          <p:nvPr>
            <p:ph type="title"/>
          </p:nvPr>
        </p:nvSpPr>
        <p:spPr/>
        <p:txBody>
          <a:bodyPr/>
          <a:lstStyle/>
          <a:p>
            <a:r>
              <a:rPr lang="en-US" dirty="0"/>
              <a:t>Usage Metrics</a:t>
            </a:r>
          </a:p>
        </p:txBody>
      </p:sp>
      <p:pic>
        <p:nvPicPr>
          <p:cNvPr id="3" name="Picture 2">
            <a:extLst>
              <a:ext uri="{FF2B5EF4-FFF2-40B4-BE49-F238E27FC236}">
                <a16:creationId xmlns:a16="http://schemas.microsoft.com/office/drawing/2014/main" id="{80C66E99-126B-4F9B-8ED5-C82067FDC406}"/>
              </a:ext>
            </a:extLst>
          </p:cNvPr>
          <p:cNvPicPr>
            <a:picLocks noChangeAspect="1"/>
          </p:cNvPicPr>
          <p:nvPr/>
        </p:nvPicPr>
        <p:blipFill>
          <a:blip r:embed="rId3"/>
          <a:stretch>
            <a:fillRect/>
          </a:stretch>
        </p:blipFill>
        <p:spPr>
          <a:xfrm>
            <a:off x="3942986" y="1747405"/>
            <a:ext cx="7973335" cy="4445738"/>
          </a:xfrm>
          <a:prstGeom prst="rect">
            <a:avLst/>
          </a:prstGeom>
        </p:spPr>
      </p:pic>
      <p:sp>
        <p:nvSpPr>
          <p:cNvPr id="4" name="TextBox 3">
            <a:extLst>
              <a:ext uri="{FF2B5EF4-FFF2-40B4-BE49-F238E27FC236}">
                <a16:creationId xmlns:a16="http://schemas.microsoft.com/office/drawing/2014/main" id="{9772A0EE-A28A-4D45-84C0-87E417829056}"/>
              </a:ext>
            </a:extLst>
          </p:cNvPr>
          <p:cNvSpPr txBox="1"/>
          <p:nvPr/>
        </p:nvSpPr>
        <p:spPr>
          <a:xfrm>
            <a:off x="547475" y="1857921"/>
            <a:ext cx="312177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Ability to see usage of individual dashboards and reports</a:t>
            </a:r>
          </a:p>
          <a:p>
            <a:pPr marL="285750" indent="-285750">
              <a:buFont typeface="Arial" panose="020B0604020202020204" pitchFamily="34" charset="0"/>
              <a:buChar char="•"/>
            </a:pPr>
            <a:r>
              <a:rPr lang="en-US" dirty="0"/>
              <a:t>May differ from audit log numbers due to how it is collected</a:t>
            </a:r>
          </a:p>
          <a:p>
            <a:pPr marL="285750" indent="-285750">
              <a:buFont typeface="Arial" panose="020B0604020202020204" pitchFamily="34" charset="0"/>
              <a:buChar char="•"/>
            </a:pPr>
            <a:r>
              <a:rPr lang="en-US" dirty="0"/>
              <a:t>Can work with underlying dataset</a:t>
            </a:r>
          </a:p>
        </p:txBody>
      </p:sp>
    </p:spTree>
    <p:extLst>
      <p:ext uri="{BB962C8B-B14F-4D97-AF65-F5344CB8AC3E}">
        <p14:creationId xmlns:p14="http://schemas.microsoft.com/office/powerpoint/2010/main" val="505521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271669B-D9A9-4C9C-A20D-841FBB97DC55}"/>
              </a:ext>
            </a:extLst>
          </p:cNvPr>
          <p:cNvGrpSpPr/>
          <p:nvPr/>
        </p:nvGrpSpPr>
        <p:grpSpPr>
          <a:xfrm>
            <a:off x="2234997" y="1509931"/>
            <a:ext cx="6992131" cy="4446241"/>
            <a:chOff x="2234449" y="1509658"/>
            <a:chExt cx="6993123" cy="4446871"/>
          </a:xfrm>
        </p:grpSpPr>
        <p:grpSp>
          <p:nvGrpSpPr>
            <p:cNvPr id="293" name="Group 292"/>
            <p:cNvGrpSpPr/>
            <p:nvPr/>
          </p:nvGrpSpPr>
          <p:grpSpPr>
            <a:xfrm>
              <a:off x="2234449" y="1509658"/>
              <a:ext cx="6993123" cy="4446871"/>
              <a:chOff x="2663052" y="416047"/>
              <a:chExt cx="7110374" cy="4967013"/>
            </a:xfrm>
          </p:grpSpPr>
          <p:sp>
            <p:nvSpPr>
              <p:cNvPr id="295" name="Freeform: Shape 294"/>
              <p:cNvSpPr/>
              <p:nvPr/>
            </p:nvSpPr>
            <p:spPr bwMode="auto">
              <a:xfrm>
                <a:off x="2663052" y="416047"/>
                <a:ext cx="7110374" cy="496701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rgbClr val="353535"/>
                </a:solidFill>
                <a:prstDash val="dash"/>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296" name="Freeform 21"/>
              <p:cNvSpPr>
                <a:spLocks/>
              </p:cNvSpPr>
              <p:nvPr/>
            </p:nvSpPr>
            <p:spPr bwMode="auto">
              <a:xfrm>
                <a:off x="3040321" y="710806"/>
                <a:ext cx="6402721" cy="428958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7" name="Rectangle 296"/>
              <p:cNvSpPr/>
              <p:nvPr/>
            </p:nvSpPr>
            <p:spPr bwMode="auto">
              <a:xfrm>
                <a:off x="5243109" y="3012072"/>
                <a:ext cx="2179661" cy="572332"/>
              </a:xfrm>
              <a:prstGeom prst="rect">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a:t>
                </a:r>
              </a:p>
            </p:txBody>
          </p:sp>
        </p:grpSp>
        <p:grpSp>
          <p:nvGrpSpPr>
            <p:cNvPr id="100" name="Group 18"/>
            <p:cNvGrpSpPr>
              <a:grpSpLocks noChangeAspect="1"/>
            </p:cNvGrpSpPr>
            <p:nvPr/>
          </p:nvGrpSpPr>
          <p:grpSpPr bwMode="auto">
            <a:xfrm>
              <a:off x="4653268" y="3616157"/>
              <a:ext cx="209796" cy="148143"/>
              <a:chOff x="3764" y="2078"/>
              <a:chExt cx="262" cy="185"/>
            </a:xfrm>
          </p:grpSpPr>
          <p:sp>
            <p:nvSpPr>
              <p:cNvPr id="102" name="Line 20"/>
              <p:cNvSpPr>
                <a:spLocks noChangeShapeType="1"/>
              </p:cNvSpPr>
              <p:nvPr/>
            </p:nvSpPr>
            <p:spPr bwMode="auto">
              <a:xfrm>
                <a:off x="3764" y="2236"/>
                <a:ext cx="0" cy="0"/>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23"/>
              <p:cNvSpPr>
                <a:spLocks/>
              </p:cNvSpPr>
              <p:nvPr/>
            </p:nvSpPr>
            <p:spPr bwMode="auto">
              <a:xfrm>
                <a:off x="3797" y="2078"/>
                <a:ext cx="28" cy="38"/>
              </a:xfrm>
              <a:custGeom>
                <a:avLst/>
                <a:gdLst>
                  <a:gd name="T0" fmla="*/ 0 w 13"/>
                  <a:gd name="T1" fmla="*/ 18 h 18"/>
                  <a:gd name="T2" fmla="*/ 6 w 13"/>
                  <a:gd name="T3" fmla="*/ 0 h 18"/>
                  <a:gd name="T4" fmla="*/ 7 w 13"/>
                  <a:gd name="T5" fmla="*/ 0 h 18"/>
                  <a:gd name="T6" fmla="*/ 13 w 13"/>
                  <a:gd name="T7" fmla="*/ 18 h 18"/>
                  <a:gd name="T8" fmla="*/ 0 w 13"/>
                  <a:gd name="T9" fmla="*/ 18 h 18"/>
                  <a:gd name="T10" fmla="*/ 0 w 13"/>
                  <a:gd name="T11" fmla="*/ 18 h 18"/>
                </a:gdLst>
                <a:ahLst/>
                <a:cxnLst>
                  <a:cxn ang="0">
                    <a:pos x="T0" y="T1"/>
                  </a:cxn>
                  <a:cxn ang="0">
                    <a:pos x="T2" y="T3"/>
                  </a:cxn>
                  <a:cxn ang="0">
                    <a:pos x="T4" y="T5"/>
                  </a:cxn>
                  <a:cxn ang="0">
                    <a:pos x="T6" y="T7"/>
                  </a:cxn>
                  <a:cxn ang="0">
                    <a:pos x="T8" y="T9"/>
                  </a:cxn>
                  <a:cxn ang="0">
                    <a:pos x="T10" y="T11"/>
                  </a:cxn>
                </a:cxnLst>
                <a:rect l="0" t="0" r="r" b="b"/>
                <a:pathLst>
                  <a:path w="13" h="18">
                    <a:moveTo>
                      <a:pt x="0" y="18"/>
                    </a:moveTo>
                    <a:cubicBezTo>
                      <a:pt x="6" y="0"/>
                      <a:pt x="6" y="0"/>
                      <a:pt x="6" y="0"/>
                    </a:cubicBezTo>
                    <a:cubicBezTo>
                      <a:pt x="7" y="0"/>
                      <a:pt x="7" y="0"/>
                      <a:pt x="7" y="0"/>
                    </a:cubicBezTo>
                    <a:cubicBezTo>
                      <a:pt x="13" y="18"/>
                      <a:pt x="13" y="18"/>
                      <a:pt x="13" y="18"/>
                    </a:cubicBezTo>
                    <a:cubicBezTo>
                      <a:pt x="0" y="18"/>
                      <a:pt x="0" y="18"/>
                      <a:pt x="0" y="18"/>
                    </a:cubicBezTo>
                    <a:cubicBezTo>
                      <a:pt x="0" y="18"/>
                      <a:pt x="0" y="18"/>
                      <a:pt x="0" y="18"/>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5"/>
              <p:cNvSpPr>
                <a:spLocks/>
              </p:cNvSpPr>
              <p:nvPr/>
            </p:nvSpPr>
            <p:spPr bwMode="auto">
              <a:xfrm>
                <a:off x="4016" y="2234"/>
                <a:ext cx="10" cy="12"/>
              </a:xfrm>
              <a:custGeom>
                <a:avLst/>
                <a:gdLst>
                  <a:gd name="T0" fmla="*/ 5 w 5"/>
                  <a:gd name="T1" fmla="*/ 0 h 6"/>
                  <a:gd name="T2" fmla="*/ 1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cubicBezTo>
                      <a:pt x="4" y="3"/>
                      <a:pt x="3" y="4"/>
                      <a:pt x="1" y="6"/>
                    </a:cubicBezTo>
                    <a:cubicBezTo>
                      <a:pt x="1" y="4"/>
                      <a:pt x="1" y="3"/>
                      <a:pt x="0" y="0"/>
                    </a:cubicBezTo>
                    <a:cubicBezTo>
                      <a:pt x="1" y="0"/>
                      <a:pt x="4" y="0"/>
                      <a:pt x="5" y="0"/>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6"/>
              <p:cNvSpPr>
                <a:spLocks/>
              </p:cNvSpPr>
              <p:nvPr/>
            </p:nvSpPr>
            <p:spPr bwMode="auto">
              <a:xfrm>
                <a:off x="3986" y="2240"/>
                <a:ext cx="17" cy="23"/>
              </a:xfrm>
              <a:custGeom>
                <a:avLst/>
                <a:gdLst>
                  <a:gd name="T0" fmla="*/ 6 w 8"/>
                  <a:gd name="T1" fmla="*/ 0 h 11"/>
                  <a:gd name="T2" fmla="*/ 8 w 8"/>
                  <a:gd name="T3" fmla="*/ 10 h 11"/>
                  <a:gd name="T4" fmla="*/ 3 w 8"/>
                  <a:gd name="T5" fmla="*/ 11 h 11"/>
                  <a:gd name="T6" fmla="*/ 0 w 8"/>
                  <a:gd name="T7" fmla="*/ 8 h 11"/>
                  <a:gd name="T8" fmla="*/ 6 w 8"/>
                  <a:gd name="T9" fmla="*/ 0 h 11"/>
                </a:gdLst>
                <a:ahLst/>
                <a:cxnLst>
                  <a:cxn ang="0">
                    <a:pos x="T0" y="T1"/>
                  </a:cxn>
                  <a:cxn ang="0">
                    <a:pos x="T2" y="T3"/>
                  </a:cxn>
                  <a:cxn ang="0">
                    <a:pos x="T4" y="T5"/>
                  </a:cxn>
                  <a:cxn ang="0">
                    <a:pos x="T6" y="T7"/>
                  </a:cxn>
                  <a:cxn ang="0">
                    <a:pos x="T8" y="T9"/>
                  </a:cxn>
                </a:cxnLst>
                <a:rect l="0" t="0" r="r" b="b"/>
                <a:pathLst>
                  <a:path w="8" h="11">
                    <a:moveTo>
                      <a:pt x="6" y="0"/>
                    </a:moveTo>
                    <a:cubicBezTo>
                      <a:pt x="6" y="4"/>
                      <a:pt x="7" y="7"/>
                      <a:pt x="8" y="10"/>
                    </a:cubicBezTo>
                    <a:cubicBezTo>
                      <a:pt x="6" y="10"/>
                      <a:pt x="5" y="11"/>
                      <a:pt x="3" y="11"/>
                    </a:cubicBezTo>
                    <a:cubicBezTo>
                      <a:pt x="0" y="11"/>
                      <a:pt x="0" y="9"/>
                      <a:pt x="0" y="8"/>
                    </a:cubicBezTo>
                    <a:cubicBezTo>
                      <a:pt x="0" y="5"/>
                      <a:pt x="3" y="2"/>
                      <a:pt x="6" y="0"/>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317" name="Line 20"/>
            <p:cNvSpPr>
              <a:spLocks noChangeShapeType="1"/>
            </p:cNvSpPr>
            <p:nvPr/>
          </p:nvSpPr>
          <p:spPr bwMode="auto">
            <a:xfrm>
              <a:off x="4623094" y="3140143"/>
              <a:ext cx="0" cy="0"/>
            </a:xfrm>
            <a:prstGeom prst="line">
              <a:avLst/>
            </a:prstGeom>
            <a:noFill/>
            <a:ln w="15875" cap="flat">
              <a:solidFill>
                <a:srgbClr val="8C8C8C"/>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258596" y="2765618"/>
            <a:ext cx="1455024" cy="3108458"/>
            <a:chOff x="829811" y="2566481"/>
            <a:chExt cx="1484410" cy="3171239"/>
          </a:xfrm>
        </p:grpSpPr>
        <p:grpSp>
          <p:nvGrpSpPr>
            <p:cNvPr id="325" name="Group 324"/>
            <p:cNvGrpSpPr/>
            <p:nvPr/>
          </p:nvGrpSpPr>
          <p:grpSpPr>
            <a:xfrm>
              <a:off x="1083416" y="2566481"/>
              <a:ext cx="977200" cy="977199"/>
              <a:chOff x="494202" y="2768884"/>
              <a:chExt cx="452488" cy="452488"/>
            </a:xfrm>
          </p:grpSpPr>
          <p:sp>
            <p:nvSpPr>
              <p:cNvPr id="357" name="Oval 356"/>
              <p:cNvSpPr/>
              <p:nvPr/>
            </p:nvSpPr>
            <p:spPr bwMode="auto">
              <a:xfrm>
                <a:off x="494202" y="2768884"/>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8" name="Freeform 5"/>
              <p:cNvSpPr>
                <a:spLocks/>
              </p:cNvSpPr>
              <p:nvPr/>
            </p:nvSpPr>
            <p:spPr bwMode="auto">
              <a:xfrm>
                <a:off x="589436" y="2906815"/>
                <a:ext cx="262021" cy="176627"/>
              </a:xfrm>
              <a:custGeom>
                <a:avLst/>
                <a:gdLst>
                  <a:gd name="T0" fmla="*/ 39 w 170"/>
                  <a:gd name="T1" fmla="*/ 46 h 114"/>
                  <a:gd name="T2" fmla="*/ 85 w 170"/>
                  <a:gd name="T3" fmla="*/ 0 h 114"/>
                  <a:gd name="T4" fmla="*/ 127 w 170"/>
                  <a:gd name="T5" fmla="*/ 29 h 114"/>
                  <a:gd name="T6" fmla="*/ 128 w 170"/>
                  <a:gd name="T7" fmla="*/ 29 h 114"/>
                  <a:gd name="T8" fmla="*/ 170 w 170"/>
                  <a:gd name="T9" fmla="*/ 71 h 114"/>
                  <a:gd name="T10" fmla="*/ 128 w 170"/>
                  <a:gd name="T11" fmla="*/ 114 h 114"/>
                  <a:gd name="T12" fmla="*/ 34 w 170"/>
                  <a:gd name="T13" fmla="*/ 114 h 114"/>
                  <a:gd name="T14" fmla="*/ 0 w 170"/>
                  <a:gd name="T15" fmla="*/ 80 h 114"/>
                  <a:gd name="T16" fmla="*/ 34 w 170"/>
                  <a:gd name="T17" fmla="*/ 46 h 114"/>
                  <a:gd name="T18" fmla="*/ 39 w 170"/>
                  <a:gd name="T19"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14">
                    <a:moveTo>
                      <a:pt x="39" y="46"/>
                    </a:moveTo>
                    <a:cubicBezTo>
                      <a:pt x="39" y="20"/>
                      <a:pt x="60" y="0"/>
                      <a:pt x="85" y="0"/>
                    </a:cubicBezTo>
                    <a:cubicBezTo>
                      <a:pt x="104" y="0"/>
                      <a:pt x="120" y="12"/>
                      <a:pt x="127" y="29"/>
                    </a:cubicBezTo>
                    <a:cubicBezTo>
                      <a:pt x="128" y="29"/>
                      <a:pt x="128" y="29"/>
                      <a:pt x="128" y="29"/>
                    </a:cubicBezTo>
                    <a:cubicBezTo>
                      <a:pt x="151" y="29"/>
                      <a:pt x="170" y="48"/>
                      <a:pt x="170" y="71"/>
                    </a:cubicBezTo>
                    <a:cubicBezTo>
                      <a:pt x="170" y="95"/>
                      <a:pt x="151" y="114"/>
                      <a:pt x="128" y="114"/>
                    </a:cubicBezTo>
                    <a:cubicBezTo>
                      <a:pt x="34" y="114"/>
                      <a:pt x="34" y="114"/>
                      <a:pt x="34" y="114"/>
                    </a:cubicBezTo>
                    <a:cubicBezTo>
                      <a:pt x="15" y="114"/>
                      <a:pt x="0" y="99"/>
                      <a:pt x="0" y="80"/>
                    </a:cubicBezTo>
                    <a:cubicBezTo>
                      <a:pt x="0" y="61"/>
                      <a:pt x="15" y="46"/>
                      <a:pt x="34" y="46"/>
                    </a:cubicBezTo>
                    <a:cubicBezTo>
                      <a:pt x="36" y="46"/>
                      <a:pt x="38" y="46"/>
                      <a:pt x="39" y="46"/>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26" name="Group 325"/>
            <p:cNvGrpSpPr/>
            <p:nvPr/>
          </p:nvGrpSpPr>
          <p:grpSpPr>
            <a:xfrm>
              <a:off x="1083416" y="4090768"/>
              <a:ext cx="977200" cy="977199"/>
              <a:chOff x="494202" y="3794843"/>
              <a:chExt cx="452488" cy="452488"/>
            </a:xfrm>
          </p:grpSpPr>
          <p:sp>
            <p:nvSpPr>
              <p:cNvPr id="327" name="Oval 326"/>
              <p:cNvSpPr/>
              <p:nvPr/>
            </p:nvSpPr>
            <p:spPr bwMode="auto">
              <a:xfrm>
                <a:off x="494202" y="3794843"/>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28" name="Group 327"/>
              <p:cNvGrpSpPr/>
              <p:nvPr/>
            </p:nvGrpSpPr>
            <p:grpSpPr>
              <a:xfrm>
                <a:off x="603393" y="3907903"/>
                <a:ext cx="234107" cy="226369"/>
                <a:chOff x="1071984" y="3981142"/>
                <a:chExt cx="234107" cy="226369"/>
              </a:xfrm>
            </p:grpSpPr>
            <p:sp>
              <p:nvSpPr>
                <p:cNvPr id="329" name="Rectangle 56"/>
                <p:cNvSpPr>
                  <a:spLocks noChangeArrowheads="1"/>
                </p:cNvSpPr>
                <p:nvPr/>
              </p:nvSpPr>
              <p:spPr bwMode="auto">
                <a:xfrm>
                  <a:off x="1149375" y="4002425"/>
                  <a:ext cx="104478" cy="205086"/>
                </a:xfrm>
                <a:prstGeom prst="rect">
                  <a:avLst/>
                </a:prstGeom>
                <a:noFill/>
                <a:ln w="15875"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3" name="Rectangle 60"/>
                <p:cNvSpPr>
                  <a:spLocks noChangeArrowheads="1"/>
                </p:cNvSpPr>
                <p:nvPr/>
              </p:nvSpPr>
              <p:spPr bwMode="auto">
                <a:xfrm>
                  <a:off x="1168722" y="3981142"/>
                  <a:ext cx="29989" cy="21282"/>
                </a:xfrm>
                <a:prstGeom prst="rect">
                  <a:avLst/>
                </a:pr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4" name="Rectangle 61"/>
                <p:cNvSpPr>
                  <a:spLocks noChangeArrowheads="1"/>
                </p:cNvSpPr>
                <p:nvPr/>
              </p:nvSpPr>
              <p:spPr bwMode="auto">
                <a:xfrm>
                  <a:off x="1226765"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5" name="Rectangle 62"/>
                <p:cNvSpPr>
                  <a:spLocks noChangeArrowheads="1"/>
                </p:cNvSpPr>
                <p:nvPr/>
              </p:nvSpPr>
              <p:spPr bwMode="auto">
                <a:xfrm>
                  <a:off x="1226765"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6" name="Rectangle 63"/>
                <p:cNvSpPr>
                  <a:spLocks noChangeArrowheads="1"/>
                </p:cNvSpPr>
                <p:nvPr/>
              </p:nvSpPr>
              <p:spPr bwMode="auto">
                <a:xfrm>
                  <a:off x="1226765"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7" name="Rectangle 64"/>
                <p:cNvSpPr>
                  <a:spLocks noChangeArrowheads="1"/>
                </p:cNvSpPr>
                <p:nvPr/>
              </p:nvSpPr>
              <p:spPr bwMode="auto">
                <a:xfrm>
                  <a:off x="1226765"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8" name="Rectangle 65"/>
                <p:cNvSpPr>
                  <a:spLocks noChangeArrowheads="1"/>
                </p:cNvSpPr>
                <p:nvPr/>
              </p:nvSpPr>
              <p:spPr bwMode="auto">
                <a:xfrm>
                  <a:off x="1226765"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9" name="Rectangle 66"/>
                <p:cNvSpPr>
                  <a:spLocks noChangeArrowheads="1"/>
                </p:cNvSpPr>
                <p:nvPr/>
              </p:nvSpPr>
              <p:spPr bwMode="auto">
                <a:xfrm>
                  <a:off x="1166788"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0" name="Rectangle 67"/>
                <p:cNvSpPr>
                  <a:spLocks noChangeArrowheads="1"/>
                </p:cNvSpPr>
                <p:nvPr/>
              </p:nvSpPr>
              <p:spPr bwMode="auto">
                <a:xfrm>
                  <a:off x="1166788"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1" name="Rectangle 68"/>
                <p:cNvSpPr>
                  <a:spLocks noChangeArrowheads="1"/>
                </p:cNvSpPr>
                <p:nvPr/>
              </p:nvSpPr>
              <p:spPr bwMode="auto">
                <a:xfrm>
                  <a:off x="1166788"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2" name="Rectangle 69"/>
                <p:cNvSpPr>
                  <a:spLocks noChangeArrowheads="1"/>
                </p:cNvSpPr>
                <p:nvPr/>
              </p:nvSpPr>
              <p:spPr bwMode="auto">
                <a:xfrm>
                  <a:off x="1166788"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3" name="Rectangle 70"/>
                <p:cNvSpPr>
                  <a:spLocks noChangeArrowheads="1"/>
                </p:cNvSpPr>
                <p:nvPr/>
              </p:nvSpPr>
              <p:spPr bwMode="auto">
                <a:xfrm>
                  <a:off x="1166788"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4" name="Rectangle 71"/>
                <p:cNvSpPr>
                  <a:spLocks noChangeArrowheads="1"/>
                </p:cNvSpPr>
                <p:nvPr/>
              </p:nvSpPr>
              <p:spPr bwMode="auto">
                <a:xfrm>
                  <a:off x="1195809"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5" name="Rectangle 72"/>
                <p:cNvSpPr>
                  <a:spLocks noChangeArrowheads="1"/>
                </p:cNvSpPr>
                <p:nvPr/>
              </p:nvSpPr>
              <p:spPr bwMode="auto">
                <a:xfrm>
                  <a:off x="1195809"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6" name="Rectangle 73"/>
                <p:cNvSpPr>
                  <a:spLocks noChangeArrowheads="1"/>
                </p:cNvSpPr>
                <p:nvPr/>
              </p:nvSpPr>
              <p:spPr bwMode="auto">
                <a:xfrm>
                  <a:off x="1195809"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7" name="Rectangle 74"/>
                <p:cNvSpPr>
                  <a:spLocks noChangeArrowheads="1"/>
                </p:cNvSpPr>
                <p:nvPr/>
              </p:nvSpPr>
              <p:spPr bwMode="auto">
                <a:xfrm>
                  <a:off x="1195809"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8" name="Rectangle 75"/>
                <p:cNvSpPr>
                  <a:spLocks noChangeArrowheads="1"/>
                </p:cNvSpPr>
                <p:nvPr/>
              </p:nvSpPr>
              <p:spPr bwMode="auto">
                <a:xfrm>
                  <a:off x="1195809"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9" name="Rectangle 76"/>
                <p:cNvSpPr>
                  <a:spLocks noChangeArrowheads="1"/>
                </p:cNvSpPr>
                <p:nvPr/>
              </p:nvSpPr>
              <p:spPr bwMode="auto">
                <a:xfrm>
                  <a:off x="1090365" y="407594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0" name="Rectangle 77"/>
                <p:cNvSpPr>
                  <a:spLocks noChangeArrowheads="1"/>
                </p:cNvSpPr>
                <p:nvPr/>
              </p:nvSpPr>
              <p:spPr bwMode="auto">
                <a:xfrm>
                  <a:off x="1090365"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1" name="Rectangle 78"/>
                <p:cNvSpPr>
                  <a:spLocks noChangeArrowheads="1"/>
                </p:cNvSpPr>
                <p:nvPr/>
              </p:nvSpPr>
              <p:spPr bwMode="auto">
                <a:xfrm>
                  <a:off x="1090365"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2" name="Rectangle 79"/>
                <p:cNvSpPr>
                  <a:spLocks noChangeArrowheads="1"/>
                </p:cNvSpPr>
                <p:nvPr/>
              </p:nvSpPr>
              <p:spPr bwMode="auto">
                <a:xfrm>
                  <a:off x="1119386" y="407594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3" name="Rectangle 80"/>
                <p:cNvSpPr>
                  <a:spLocks noChangeArrowheads="1"/>
                </p:cNvSpPr>
                <p:nvPr/>
              </p:nvSpPr>
              <p:spPr bwMode="auto">
                <a:xfrm>
                  <a:off x="1119386"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4" name="Rectangle 81"/>
                <p:cNvSpPr>
                  <a:spLocks noChangeArrowheads="1"/>
                </p:cNvSpPr>
                <p:nvPr/>
              </p:nvSpPr>
              <p:spPr bwMode="auto">
                <a:xfrm>
                  <a:off x="1119386"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5" name="Rectangle 82"/>
                <p:cNvSpPr>
                  <a:spLocks noChangeArrowheads="1"/>
                </p:cNvSpPr>
                <p:nvPr/>
              </p:nvSpPr>
              <p:spPr bwMode="auto">
                <a:xfrm>
                  <a:off x="1090365" y="4158174"/>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6" name="Rectangle 83"/>
                <p:cNvSpPr>
                  <a:spLocks noChangeArrowheads="1"/>
                </p:cNvSpPr>
                <p:nvPr/>
              </p:nvSpPr>
              <p:spPr bwMode="auto">
                <a:xfrm>
                  <a:off x="1119386" y="4158174"/>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84" name="Rectangle 383"/>
            <p:cNvSpPr/>
            <p:nvPr/>
          </p:nvSpPr>
          <p:spPr>
            <a:xfrm>
              <a:off x="960716" y="3596616"/>
              <a:ext cx="1197847" cy="382322"/>
            </a:xfrm>
            <a:prstGeom prst="rect">
              <a:avLst/>
            </a:prstGeom>
            <a:noFill/>
            <a:ln w="31750" cap="flat" cmpd="sng" algn="ctr">
              <a:noFill/>
              <a:prstDash val="solid"/>
            </a:ln>
            <a:effectLst/>
          </p:spPr>
          <p:txBody>
            <a:bodyPr wrap="square" lIns="143407" tIns="89630" rIns="143407" bIns="89630" rtlCol="0" anchor="t" anchorCtr="0">
              <a:spAutoFit/>
            </a:bodyPr>
            <a:lstStyle/>
            <a:p>
              <a:pPr marL="0" marR="0" lvl="0" indent="0" algn="ctr"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Cloud data</a:t>
              </a:r>
            </a:p>
          </p:txBody>
        </p:sp>
        <p:sp>
          <p:nvSpPr>
            <p:cNvPr id="385" name="Rectangle 384"/>
            <p:cNvSpPr/>
            <p:nvPr/>
          </p:nvSpPr>
          <p:spPr>
            <a:xfrm>
              <a:off x="829811" y="5157742"/>
              <a:ext cx="1484410" cy="579978"/>
            </a:xfrm>
            <a:prstGeom prst="rect">
              <a:avLst/>
            </a:prstGeom>
            <a:noFill/>
            <a:ln w="31750" cap="flat" cmpd="sng" algn="ctr">
              <a:noFill/>
              <a:prstDash val="solid"/>
            </a:ln>
            <a:effectLst/>
          </p:spPr>
          <p:txBody>
            <a:bodyPr wrap="square" lIns="143407" tIns="89630" rIns="143407" bIns="89630" rtlCol="0" anchor="t" anchorCtr="0">
              <a:spAutoFit/>
            </a:bodyPr>
            <a:lstStyle/>
            <a:p>
              <a:pPr marL="0" marR="0" lvl="0" indent="0" algn="ctr"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On-premises data</a:t>
              </a:r>
            </a:p>
          </p:txBody>
        </p:sp>
      </p:grpSp>
      <p:sp>
        <p:nvSpPr>
          <p:cNvPr id="3" name="Title 2">
            <a:extLst>
              <a:ext uri="{FF2B5EF4-FFF2-40B4-BE49-F238E27FC236}">
                <a16:creationId xmlns:a16="http://schemas.microsoft.com/office/drawing/2014/main" id="{60E166DB-F8B6-49E9-A47E-FFA4BAD78F32}"/>
              </a:ext>
            </a:extLst>
          </p:cNvPr>
          <p:cNvSpPr>
            <a:spLocks noGrp="1"/>
          </p:cNvSpPr>
          <p:nvPr>
            <p:ph type="title"/>
          </p:nvPr>
        </p:nvSpPr>
        <p:spPr>
          <a:xfrm>
            <a:off x="600839" y="466721"/>
            <a:ext cx="11237870" cy="1530419"/>
          </a:xfrm>
        </p:spPr>
        <p:txBody>
          <a:bodyPr>
            <a:normAutofit fontScale="90000"/>
          </a:bodyPr>
          <a:lstStyle/>
          <a:p>
            <a:r>
              <a:rPr lang="en-US" dirty="0">
                <a:latin typeface="+mn-lt"/>
              </a:rPr>
              <a:t>Power BI: experience your data</a:t>
            </a:r>
            <a:br>
              <a:rPr lang="en-US" dirty="0">
                <a:latin typeface="+mn-lt"/>
              </a:rPr>
            </a:br>
            <a:r>
              <a:rPr lang="en-US" sz="2745" spc="0" dirty="0">
                <a:gradFill>
                  <a:gsLst>
                    <a:gs pos="1250">
                      <a:schemeClr val="accent1"/>
                    </a:gs>
                    <a:gs pos="100000">
                      <a:schemeClr val="accent1"/>
                    </a:gs>
                  </a:gsLst>
                  <a:lin ang="5400000" scaled="0"/>
                </a:gradFill>
                <a:latin typeface="+mn-lt"/>
              </a:rPr>
              <a:t>Any data, any way, anywhere</a:t>
            </a:r>
            <a:br>
              <a:rPr lang="en-US" sz="2745" dirty="0">
                <a:gradFill>
                  <a:gsLst>
                    <a:gs pos="1250">
                      <a:schemeClr val="accent1"/>
                    </a:gs>
                    <a:gs pos="100000">
                      <a:schemeClr val="accent1"/>
                    </a:gs>
                  </a:gsLst>
                  <a:lin ang="5400000" scaled="0"/>
                </a:gradFill>
                <a:latin typeface="+mn-lt"/>
              </a:rPr>
            </a:br>
            <a:endParaRPr lang="en-US" dirty="0">
              <a:gradFill>
                <a:gsLst>
                  <a:gs pos="1250">
                    <a:schemeClr val="accent1"/>
                  </a:gs>
                  <a:gs pos="100000">
                    <a:schemeClr val="accent1"/>
                  </a:gs>
                </a:gsLst>
                <a:lin ang="5400000" scaled="0"/>
              </a:gradFill>
              <a:latin typeface="+mn-lt"/>
            </a:endParaRPr>
          </a:p>
        </p:txBody>
      </p:sp>
      <p:sp>
        <p:nvSpPr>
          <p:cNvPr id="85" name="Freeform 51"/>
          <p:cNvSpPr>
            <a:spLocks/>
          </p:cNvSpPr>
          <p:nvPr/>
        </p:nvSpPr>
        <p:spPr bwMode="auto">
          <a:xfrm>
            <a:off x="9542093" y="4298695"/>
            <a:ext cx="183690" cy="196942"/>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93" tIns="44797" rIns="89593" bIns="44797" numCol="1" anchor="t" anchorCtr="0" compatLnSpc="1">
            <a:prstTxWarp prst="textNoShape">
              <a:avLst/>
            </a:prstTxWarp>
            <a:noAutofit/>
          </a:bodyPr>
          <a:lstStyle/>
          <a:p>
            <a:pPr marL="0" marR="0" lvl="0" indent="0" algn="l" defTabSz="89577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51"/>
          <p:cNvSpPr>
            <a:spLocks/>
          </p:cNvSpPr>
          <p:nvPr/>
        </p:nvSpPr>
        <p:spPr bwMode="auto">
          <a:xfrm>
            <a:off x="1773664" y="4185236"/>
            <a:ext cx="183690" cy="196942"/>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93" tIns="44797" rIns="89593" bIns="44797" numCol="1" anchor="t" anchorCtr="0" compatLnSpc="1">
            <a:prstTxWarp prst="textNoShape">
              <a:avLst/>
            </a:prstTxWarp>
            <a:noAutofit/>
          </a:bodyPr>
          <a:lstStyle/>
          <a:p>
            <a:pPr marL="0" marR="0" lvl="0" indent="0" algn="l" defTabSz="89577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115" name="TextBox 114">
            <a:extLst>
              <a:ext uri="{FF2B5EF4-FFF2-40B4-BE49-F238E27FC236}">
                <a16:creationId xmlns:a16="http://schemas.microsoft.com/office/drawing/2014/main" id="{91045262-4484-4C1E-AE27-C93CF5ACDCEA}"/>
              </a:ext>
            </a:extLst>
          </p:cNvPr>
          <p:cNvSpPr txBox="1"/>
          <p:nvPr/>
        </p:nvSpPr>
        <p:spPr>
          <a:xfrm>
            <a:off x="10740107" y="2444377"/>
            <a:ext cx="730658"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Web</a:t>
            </a:r>
          </a:p>
        </p:txBody>
      </p:sp>
      <p:sp>
        <p:nvSpPr>
          <p:cNvPr id="117" name="TextBox 116">
            <a:extLst>
              <a:ext uri="{FF2B5EF4-FFF2-40B4-BE49-F238E27FC236}">
                <a16:creationId xmlns:a16="http://schemas.microsoft.com/office/drawing/2014/main" id="{CA3AD066-8206-42FE-AE8E-98308A1A4EF4}"/>
              </a:ext>
            </a:extLst>
          </p:cNvPr>
          <p:cNvSpPr txBox="1"/>
          <p:nvPr/>
        </p:nvSpPr>
        <p:spPr>
          <a:xfrm>
            <a:off x="10740107" y="3022646"/>
            <a:ext cx="964664"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Mobile </a:t>
            </a:r>
          </a:p>
        </p:txBody>
      </p:sp>
      <p:sp>
        <p:nvSpPr>
          <p:cNvPr id="118" name="TextBox 117">
            <a:extLst>
              <a:ext uri="{FF2B5EF4-FFF2-40B4-BE49-F238E27FC236}">
                <a16:creationId xmlns:a16="http://schemas.microsoft.com/office/drawing/2014/main" id="{E1B16DC2-92E5-4A6C-ABBA-0F02BE05DA75}"/>
              </a:ext>
            </a:extLst>
          </p:cNvPr>
          <p:cNvSpPr txBox="1"/>
          <p:nvPr/>
        </p:nvSpPr>
        <p:spPr>
          <a:xfrm>
            <a:off x="10740107" y="4201059"/>
            <a:ext cx="1219506"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Embedded</a:t>
            </a:r>
          </a:p>
        </p:txBody>
      </p:sp>
      <p:sp>
        <p:nvSpPr>
          <p:cNvPr id="119" name="TextBox 118">
            <a:extLst>
              <a:ext uri="{FF2B5EF4-FFF2-40B4-BE49-F238E27FC236}">
                <a16:creationId xmlns:a16="http://schemas.microsoft.com/office/drawing/2014/main" id="{FF89A4F1-5F4A-4C6C-83DA-A384A2B9AF28}"/>
              </a:ext>
            </a:extLst>
          </p:cNvPr>
          <p:cNvSpPr txBox="1"/>
          <p:nvPr/>
        </p:nvSpPr>
        <p:spPr>
          <a:xfrm>
            <a:off x="10740107" y="3606576"/>
            <a:ext cx="756303"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Excel</a:t>
            </a:r>
          </a:p>
        </p:txBody>
      </p:sp>
      <p:grpSp>
        <p:nvGrpSpPr>
          <p:cNvPr id="13" name="Group 12"/>
          <p:cNvGrpSpPr/>
          <p:nvPr/>
        </p:nvGrpSpPr>
        <p:grpSpPr>
          <a:xfrm>
            <a:off x="10041042" y="2733772"/>
            <a:ext cx="346567" cy="2993211"/>
            <a:chOff x="9961731" y="2732796"/>
            <a:chExt cx="589936" cy="2993211"/>
          </a:xfrm>
        </p:grpSpPr>
        <p:cxnSp>
          <p:nvCxnSpPr>
            <p:cNvPr id="103" name="Straight Arrow Connector 102">
              <a:extLst>
                <a:ext uri="{FF2B5EF4-FFF2-40B4-BE49-F238E27FC236}">
                  <a16:creationId xmlns:a16="http://schemas.microsoft.com/office/drawing/2014/main" id="{790B86BC-0CF9-4D19-92E6-5510DC4C5B1C}"/>
                </a:ext>
              </a:extLst>
            </p:cNvPr>
            <p:cNvCxnSpPr>
              <a:cxnSpLocks/>
            </p:cNvCxnSpPr>
            <p:nvPr/>
          </p:nvCxnSpPr>
          <p:spPr>
            <a:xfrm>
              <a:off x="9963150" y="3924353"/>
              <a:ext cx="588517"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4" name="Straight Arrow Connector 103">
              <a:extLst>
                <a:ext uri="{FF2B5EF4-FFF2-40B4-BE49-F238E27FC236}">
                  <a16:creationId xmlns:a16="http://schemas.microsoft.com/office/drawing/2014/main" id="{145BECBC-E154-48B0-89A2-1638BCD1F560}"/>
                </a:ext>
              </a:extLst>
            </p:cNvPr>
            <p:cNvCxnSpPr/>
            <p:nvPr/>
          </p:nvCxnSpPr>
          <p:spPr>
            <a:xfrm>
              <a:off x="9961731" y="2734171"/>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5" name="Straight Arrow Connector 104">
              <a:extLst>
                <a:ext uri="{FF2B5EF4-FFF2-40B4-BE49-F238E27FC236}">
                  <a16:creationId xmlns:a16="http://schemas.microsoft.com/office/drawing/2014/main" id="{07ACEA67-20AE-43A4-80F9-9A69245B68C2}"/>
                </a:ext>
              </a:extLst>
            </p:cNvPr>
            <p:cNvCxnSpPr/>
            <p:nvPr/>
          </p:nvCxnSpPr>
          <p:spPr>
            <a:xfrm>
              <a:off x="9961731" y="3329262"/>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7" name="Straight Arrow Connector 106">
              <a:extLst>
                <a:ext uri="{FF2B5EF4-FFF2-40B4-BE49-F238E27FC236}">
                  <a16:creationId xmlns:a16="http://schemas.microsoft.com/office/drawing/2014/main" id="{A9A6B67B-C125-49A9-8BA0-8887ED33D51B}"/>
                </a:ext>
              </a:extLst>
            </p:cNvPr>
            <p:cNvCxnSpPr/>
            <p:nvPr/>
          </p:nvCxnSpPr>
          <p:spPr>
            <a:xfrm>
              <a:off x="9961731" y="5726007"/>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11" name="Straight Connector 110">
              <a:extLst>
                <a:ext uri="{FF2B5EF4-FFF2-40B4-BE49-F238E27FC236}">
                  <a16:creationId xmlns:a16="http://schemas.microsoft.com/office/drawing/2014/main" id="{98D61486-D6F4-409F-80A5-7572C90BF0EB}"/>
                </a:ext>
              </a:extLst>
            </p:cNvPr>
            <p:cNvCxnSpPr>
              <a:cxnSpLocks/>
            </p:cNvCxnSpPr>
            <p:nvPr/>
          </p:nvCxnSpPr>
          <p:spPr>
            <a:xfrm>
              <a:off x="9961731" y="2732796"/>
              <a:ext cx="0" cy="2993211"/>
            </a:xfrm>
            <a:prstGeom prst="line">
              <a:avLst/>
            </a:prstGeom>
            <a:solidFill>
              <a:srgbClr val="FFFFFF"/>
            </a:solidFill>
            <a:ln w="12700" cap="flat" cmpd="sng" algn="ctr">
              <a:solidFill>
                <a:srgbClr val="353535"/>
              </a:solidFill>
              <a:prstDash val="solid"/>
              <a:headEnd type="none" w="med" len="med"/>
              <a:tailEnd type="none" w="med" len="med"/>
            </a:ln>
            <a:effectLst/>
          </p:spPr>
        </p:cxnSp>
        <p:cxnSp>
          <p:nvCxnSpPr>
            <p:cNvPr id="120" name="Straight Arrow Connector 119">
              <a:extLst>
                <a:ext uri="{FF2B5EF4-FFF2-40B4-BE49-F238E27FC236}">
                  <a16:creationId xmlns:a16="http://schemas.microsoft.com/office/drawing/2014/main" id="{82C530E6-0A66-4C11-B0D6-5C0B31AC0A27}"/>
                </a:ext>
              </a:extLst>
            </p:cNvPr>
            <p:cNvCxnSpPr/>
            <p:nvPr/>
          </p:nvCxnSpPr>
          <p:spPr>
            <a:xfrm>
              <a:off x="9961731" y="4519444"/>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71" name="Straight Arrow Connector 70">
              <a:extLst>
                <a:ext uri="{FF2B5EF4-FFF2-40B4-BE49-F238E27FC236}">
                  <a16:creationId xmlns:a16="http://schemas.microsoft.com/office/drawing/2014/main" id="{73D5DC44-F7D4-4F3E-8BEB-84E52B8E8DCB}"/>
                </a:ext>
              </a:extLst>
            </p:cNvPr>
            <p:cNvCxnSpPr/>
            <p:nvPr/>
          </p:nvCxnSpPr>
          <p:spPr>
            <a:xfrm>
              <a:off x="9961731" y="5091396"/>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grpSp>
      <p:sp>
        <p:nvSpPr>
          <p:cNvPr id="83" name="TextBox 82"/>
          <p:cNvSpPr txBox="1"/>
          <p:nvPr/>
        </p:nvSpPr>
        <p:spPr>
          <a:xfrm>
            <a:off x="10740107" y="5348160"/>
            <a:ext cx="759508"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a:t>
            </a:r>
          </a:p>
        </p:txBody>
      </p:sp>
      <p:sp>
        <p:nvSpPr>
          <p:cNvPr id="92" name="excel"/>
          <p:cNvSpPr>
            <a:spLocks noChangeAspect="1" noEditPoints="1"/>
          </p:cNvSpPr>
          <p:nvPr/>
        </p:nvSpPr>
        <p:spPr bwMode="auto">
          <a:xfrm>
            <a:off x="10501285" y="3712847"/>
            <a:ext cx="286674" cy="286674"/>
          </a:xfrm>
          <a:custGeom>
            <a:avLst/>
            <a:gdLst>
              <a:gd name="T0" fmla="*/ 311 w 351"/>
              <a:gd name="T1" fmla="*/ 232 h 351"/>
              <a:gd name="T2" fmla="*/ 255 w 351"/>
              <a:gd name="T3" fmla="*/ 204 h 351"/>
              <a:gd name="T4" fmla="*/ 311 w 351"/>
              <a:gd name="T5" fmla="*/ 188 h 351"/>
              <a:gd name="T6" fmla="*/ 255 w 351"/>
              <a:gd name="T7" fmla="*/ 160 h 351"/>
              <a:gd name="T8" fmla="*/ 311 w 351"/>
              <a:gd name="T9" fmla="*/ 276 h 351"/>
              <a:gd name="T10" fmla="*/ 255 w 351"/>
              <a:gd name="T11" fmla="*/ 248 h 351"/>
              <a:gd name="T12" fmla="*/ 311 w 351"/>
              <a:gd name="T13" fmla="*/ 144 h 351"/>
              <a:gd name="T14" fmla="*/ 255 w 351"/>
              <a:gd name="T15" fmla="*/ 116 h 351"/>
              <a:gd name="T16" fmla="*/ 311 w 351"/>
              <a:gd name="T17" fmla="*/ 100 h 351"/>
              <a:gd name="T18" fmla="*/ 255 w 351"/>
              <a:gd name="T19" fmla="*/ 72 h 351"/>
              <a:gd name="T20" fmla="*/ 311 w 351"/>
              <a:gd name="T21" fmla="*/ 248 h 351"/>
              <a:gd name="T22" fmla="*/ 255 w 351"/>
              <a:gd name="T23" fmla="*/ 276 h 351"/>
              <a:gd name="T24" fmla="*/ 311 w 351"/>
              <a:gd name="T25" fmla="*/ 204 h 351"/>
              <a:gd name="T26" fmla="*/ 255 w 351"/>
              <a:gd name="T27" fmla="*/ 232 h 351"/>
              <a:gd name="T28" fmla="*/ 311 w 351"/>
              <a:gd name="T29" fmla="*/ 160 h 351"/>
              <a:gd name="T30" fmla="*/ 255 w 351"/>
              <a:gd name="T31" fmla="*/ 188 h 351"/>
              <a:gd name="T32" fmla="*/ 311 w 351"/>
              <a:gd name="T33" fmla="*/ 116 h 351"/>
              <a:gd name="T34" fmla="*/ 255 w 351"/>
              <a:gd name="T35" fmla="*/ 144 h 351"/>
              <a:gd name="T36" fmla="*/ 311 w 351"/>
              <a:gd name="T37" fmla="*/ 100 h 351"/>
              <a:gd name="T38" fmla="*/ 255 w 351"/>
              <a:gd name="T39" fmla="*/ 72 h 351"/>
              <a:gd name="T40" fmla="*/ 208 w 351"/>
              <a:gd name="T41" fmla="*/ 0 h 351"/>
              <a:gd name="T42" fmla="*/ 208 w 351"/>
              <a:gd name="T43" fmla="*/ 351 h 351"/>
              <a:gd name="T44" fmla="*/ 351 w 351"/>
              <a:gd name="T45" fmla="*/ 299 h 351"/>
              <a:gd name="T46" fmla="*/ 119 w 351"/>
              <a:gd name="T47" fmla="*/ 110 h 351"/>
              <a:gd name="T48" fmla="*/ 147 w 351"/>
              <a:gd name="T49" fmla="*/ 240 h 351"/>
              <a:gd name="T50" fmla="*/ 98 w 351"/>
              <a:gd name="T51" fmla="*/ 188 h 351"/>
              <a:gd name="T52" fmla="*/ 83 w 351"/>
              <a:gd name="T53" fmla="*/ 174 h 351"/>
              <a:gd name="T54" fmla="*/ 99 w 351"/>
              <a:gd name="T55" fmla="*/ 160 h 351"/>
              <a:gd name="T56" fmla="*/ 208 w 351"/>
              <a:gd name="T57" fmla="*/ 299 h 351"/>
              <a:gd name="T58" fmla="*/ 239 w 351"/>
              <a:gd name="T59" fmla="*/ 248 h 351"/>
              <a:gd name="T60" fmla="*/ 239 w 351"/>
              <a:gd name="T61" fmla="*/ 232 h 351"/>
              <a:gd name="T62" fmla="*/ 208 w 351"/>
              <a:gd name="T63" fmla="*/ 188 h 351"/>
              <a:gd name="T64" fmla="*/ 208 w 351"/>
              <a:gd name="T65" fmla="*/ 160 h 351"/>
              <a:gd name="T66" fmla="*/ 239 w 351"/>
              <a:gd name="T67" fmla="*/ 116 h 351"/>
              <a:gd name="T68" fmla="*/ 239 w 351"/>
              <a:gd name="T69" fmla="*/ 100 h 351"/>
              <a:gd name="T70" fmla="*/ 208 w 351"/>
              <a:gd name="T71" fmla="*/ 47 h 351"/>
              <a:gd name="T72" fmla="*/ 339 w 351"/>
              <a:gd name="T73" fmla="*/ 299 h 351"/>
              <a:gd name="T74" fmla="*/ 255 w 351"/>
              <a:gd name="T75" fmla="*/ 276 h 351"/>
              <a:gd name="T76" fmla="*/ 311 w 351"/>
              <a:gd name="T77" fmla="*/ 248 h 351"/>
              <a:gd name="T78" fmla="*/ 255 w 351"/>
              <a:gd name="T79" fmla="*/ 232 h 351"/>
              <a:gd name="T80" fmla="*/ 311 w 351"/>
              <a:gd name="T81" fmla="*/ 204 h 351"/>
              <a:gd name="T82" fmla="*/ 255 w 351"/>
              <a:gd name="T83" fmla="*/ 188 h 351"/>
              <a:gd name="T84" fmla="*/ 311 w 351"/>
              <a:gd name="T85" fmla="*/ 160 h 351"/>
              <a:gd name="T86" fmla="*/ 255 w 351"/>
              <a:gd name="T87" fmla="*/ 144 h 351"/>
              <a:gd name="T88" fmla="*/ 311 w 351"/>
              <a:gd name="T89" fmla="*/ 116 h 351"/>
              <a:gd name="T90" fmla="*/ 255 w 351"/>
              <a:gd name="T91" fmla="*/ 100 h 351"/>
              <a:gd name="T92" fmla="*/ 311 w 351"/>
              <a:gd name="T93" fmla="*/ 7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1" h="351">
                <a:moveTo>
                  <a:pt x="255" y="204"/>
                </a:moveTo>
                <a:cubicBezTo>
                  <a:pt x="255" y="232"/>
                  <a:pt x="255" y="232"/>
                  <a:pt x="255" y="232"/>
                </a:cubicBezTo>
                <a:cubicBezTo>
                  <a:pt x="311" y="232"/>
                  <a:pt x="311" y="232"/>
                  <a:pt x="311" y="232"/>
                </a:cubicBezTo>
                <a:cubicBezTo>
                  <a:pt x="311" y="204"/>
                  <a:pt x="311" y="204"/>
                  <a:pt x="311" y="204"/>
                </a:cubicBezTo>
                <a:cubicBezTo>
                  <a:pt x="255" y="204"/>
                  <a:pt x="255" y="204"/>
                  <a:pt x="255" y="204"/>
                </a:cubicBezTo>
                <a:cubicBezTo>
                  <a:pt x="255" y="204"/>
                  <a:pt x="255" y="204"/>
                  <a:pt x="255" y="204"/>
                </a:cubicBezTo>
                <a:close/>
                <a:moveTo>
                  <a:pt x="255" y="160"/>
                </a:moveTo>
                <a:cubicBezTo>
                  <a:pt x="255" y="188"/>
                  <a:pt x="255" y="188"/>
                  <a:pt x="255" y="188"/>
                </a:cubicBezTo>
                <a:cubicBezTo>
                  <a:pt x="311" y="188"/>
                  <a:pt x="311" y="188"/>
                  <a:pt x="311" y="188"/>
                </a:cubicBezTo>
                <a:cubicBezTo>
                  <a:pt x="311" y="160"/>
                  <a:pt x="311" y="160"/>
                  <a:pt x="311" y="160"/>
                </a:cubicBezTo>
                <a:cubicBezTo>
                  <a:pt x="255" y="160"/>
                  <a:pt x="255" y="160"/>
                  <a:pt x="255" y="160"/>
                </a:cubicBezTo>
                <a:cubicBezTo>
                  <a:pt x="255" y="160"/>
                  <a:pt x="255" y="160"/>
                  <a:pt x="255" y="160"/>
                </a:cubicBezTo>
                <a:close/>
                <a:moveTo>
                  <a:pt x="255" y="248"/>
                </a:moveTo>
                <a:cubicBezTo>
                  <a:pt x="255" y="276"/>
                  <a:pt x="255" y="276"/>
                  <a:pt x="255" y="276"/>
                </a:cubicBezTo>
                <a:cubicBezTo>
                  <a:pt x="311" y="276"/>
                  <a:pt x="311" y="276"/>
                  <a:pt x="311" y="276"/>
                </a:cubicBezTo>
                <a:cubicBezTo>
                  <a:pt x="311" y="248"/>
                  <a:pt x="311" y="248"/>
                  <a:pt x="311" y="248"/>
                </a:cubicBezTo>
                <a:cubicBezTo>
                  <a:pt x="255" y="248"/>
                  <a:pt x="255" y="248"/>
                  <a:pt x="255" y="248"/>
                </a:cubicBezTo>
                <a:cubicBezTo>
                  <a:pt x="255" y="248"/>
                  <a:pt x="255" y="248"/>
                  <a:pt x="255" y="248"/>
                </a:cubicBezTo>
                <a:close/>
                <a:moveTo>
                  <a:pt x="255" y="116"/>
                </a:moveTo>
                <a:cubicBezTo>
                  <a:pt x="255" y="144"/>
                  <a:pt x="255" y="144"/>
                  <a:pt x="255" y="144"/>
                </a:cubicBezTo>
                <a:cubicBezTo>
                  <a:pt x="311" y="144"/>
                  <a:pt x="311" y="144"/>
                  <a:pt x="311" y="144"/>
                </a:cubicBezTo>
                <a:cubicBezTo>
                  <a:pt x="311" y="116"/>
                  <a:pt x="311" y="116"/>
                  <a:pt x="311" y="116"/>
                </a:cubicBezTo>
                <a:cubicBezTo>
                  <a:pt x="255" y="116"/>
                  <a:pt x="255" y="116"/>
                  <a:pt x="255" y="116"/>
                </a:cubicBezTo>
                <a:cubicBezTo>
                  <a:pt x="255" y="116"/>
                  <a:pt x="255" y="116"/>
                  <a:pt x="255" y="116"/>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255" y="276"/>
                </a:moveTo>
                <a:cubicBezTo>
                  <a:pt x="311" y="276"/>
                  <a:pt x="311" y="276"/>
                  <a:pt x="311" y="276"/>
                </a:cubicBezTo>
                <a:cubicBezTo>
                  <a:pt x="311" y="248"/>
                  <a:pt x="311" y="248"/>
                  <a:pt x="311" y="248"/>
                </a:cubicBezTo>
                <a:cubicBezTo>
                  <a:pt x="255" y="248"/>
                  <a:pt x="255" y="248"/>
                  <a:pt x="255" y="248"/>
                </a:cubicBezTo>
                <a:cubicBezTo>
                  <a:pt x="255" y="276"/>
                  <a:pt x="255" y="276"/>
                  <a:pt x="255" y="276"/>
                </a:cubicBezTo>
                <a:cubicBezTo>
                  <a:pt x="255" y="276"/>
                  <a:pt x="255" y="276"/>
                  <a:pt x="255" y="276"/>
                </a:cubicBezTo>
                <a:close/>
                <a:moveTo>
                  <a:pt x="255" y="232"/>
                </a:moveTo>
                <a:cubicBezTo>
                  <a:pt x="311" y="232"/>
                  <a:pt x="311" y="232"/>
                  <a:pt x="311" y="232"/>
                </a:cubicBezTo>
                <a:cubicBezTo>
                  <a:pt x="311" y="204"/>
                  <a:pt x="311" y="204"/>
                  <a:pt x="311" y="204"/>
                </a:cubicBezTo>
                <a:cubicBezTo>
                  <a:pt x="255" y="204"/>
                  <a:pt x="255" y="204"/>
                  <a:pt x="255" y="204"/>
                </a:cubicBezTo>
                <a:cubicBezTo>
                  <a:pt x="255" y="232"/>
                  <a:pt x="255" y="232"/>
                  <a:pt x="255" y="232"/>
                </a:cubicBezTo>
                <a:cubicBezTo>
                  <a:pt x="255" y="232"/>
                  <a:pt x="255" y="232"/>
                  <a:pt x="255" y="232"/>
                </a:cubicBezTo>
                <a:close/>
                <a:moveTo>
                  <a:pt x="255" y="188"/>
                </a:moveTo>
                <a:cubicBezTo>
                  <a:pt x="311" y="188"/>
                  <a:pt x="311" y="188"/>
                  <a:pt x="311" y="188"/>
                </a:cubicBezTo>
                <a:cubicBezTo>
                  <a:pt x="311" y="160"/>
                  <a:pt x="311" y="160"/>
                  <a:pt x="311" y="160"/>
                </a:cubicBezTo>
                <a:cubicBezTo>
                  <a:pt x="255" y="160"/>
                  <a:pt x="255" y="160"/>
                  <a:pt x="255" y="160"/>
                </a:cubicBezTo>
                <a:cubicBezTo>
                  <a:pt x="255" y="188"/>
                  <a:pt x="255" y="188"/>
                  <a:pt x="255" y="188"/>
                </a:cubicBezTo>
                <a:cubicBezTo>
                  <a:pt x="255" y="188"/>
                  <a:pt x="255" y="188"/>
                  <a:pt x="255" y="188"/>
                </a:cubicBezTo>
                <a:close/>
                <a:moveTo>
                  <a:pt x="255" y="144"/>
                </a:moveTo>
                <a:cubicBezTo>
                  <a:pt x="311" y="144"/>
                  <a:pt x="311" y="144"/>
                  <a:pt x="311" y="144"/>
                </a:cubicBezTo>
                <a:cubicBezTo>
                  <a:pt x="311" y="116"/>
                  <a:pt x="311" y="116"/>
                  <a:pt x="311" y="116"/>
                </a:cubicBezTo>
                <a:cubicBezTo>
                  <a:pt x="255" y="116"/>
                  <a:pt x="255" y="116"/>
                  <a:pt x="255" y="116"/>
                </a:cubicBezTo>
                <a:cubicBezTo>
                  <a:pt x="255" y="144"/>
                  <a:pt x="255" y="144"/>
                  <a:pt x="255" y="144"/>
                </a:cubicBezTo>
                <a:cubicBezTo>
                  <a:pt x="255" y="144"/>
                  <a:pt x="255" y="144"/>
                  <a:pt x="255" y="144"/>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339" y="35"/>
                </a:moveTo>
                <a:cubicBezTo>
                  <a:pt x="208" y="35"/>
                  <a:pt x="208" y="35"/>
                  <a:pt x="208" y="35"/>
                </a:cubicBezTo>
                <a:cubicBezTo>
                  <a:pt x="208" y="0"/>
                  <a:pt x="208" y="0"/>
                  <a:pt x="208" y="0"/>
                </a:cubicBezTo>
                <a:cubicBezTo>
                  <a:pt x="0" y="35"/>
                  <a:pt x="0" y="35"/>
                  <a:pt x="0" y="35"/>
                </a:cubicBezTo>
                <a:cubicBezTo>
                  <a:pt x="0" y="315"/>
                  <a:pt x="0" y="315"/>
                  <a:pt x="0" y="315"/>
                </a:cubicBezTo>
                <a:cubicBezTo>
                  <a:pt x="208" y="351"/>
                  <a:pt x="208" y="351"/>
                  <a:pt x="208" y="351"/>
                </a:cubicBezTo>
                <a:cubicBezTo>
                  <a:pt x="208" y="311"/>
                  <a:pt x="208" y="311"/>
                  <a:pt x="208" y="311"/>
                </a:cubicBezTo>
                <a:cubicBezTo>
                  <a:pt x="340" y="311"/>
                  <a:pt x="340" y="311"/>
                  <a:pt x="340" y="311"/>
                </a:cubicBezTo>
                <a:cubicBezTo>
                  <a:pt x="348" y="311"/>
                  <a:pt x="351" y="306"/>
                  <a:pt x="351" y="299"/>
                </a:cubicBezTo>
                <a:cubicBezTo>
                  <a:pt x="351" y="47"/>
                  <a:pt x="351" y="47"/>
                  <a:pt x="351" y="47"/>
                </a:cubicBezTo>
                <a:cubicBezTo>
                  <a:pt x="351" y="41"/>
                  <a:pt x="346" y="35"/>
                  <a:pt x="339" y="35"/>
                </a:cubicBezTo>
                <a:close/>
                <a:moveTo>
                  <a:pt x="119" y="110"/>
                </a:moveTo>
                <a:cubicBezTo>
                  <a:pt x="146" y="107"/>
                  <a:pt x="146" y="107"/>
                  <a:pt x="146" y="107"/>
                </a:cubicBezTo>
                <a:cubicBezTo>
                  <a:pt x="114" y="173"/>
                  <a:pt x="114" y="173"/>
                  <a:pt x="114" y="173"/>
                </a:cubicBezTo>
                <a:cubicBezTo>
                  <a:pt x="147" y="240"/>
                  <a:pt x="147" y="240"/>
                  <a:pt x="147" y="240"/>
                </a:cubicBezTo>
                <a:cubicBezTo>
                  <a:pt x="118" y="238"/>
                  <a:pt x="118" y="238"/>
                  <a:pt x="118" y="238"/>
                </a:cubicBezTo>
                <a:cubicBezTo>
                  <a:pt x="98" y="188"/>
                  <a:pt x="98" y="188"/>
                  <a:pt x="98" y="188"/>
                </a:cubicBezTo>
                <a:cubicBezTo>
                  <a:pt x="98" y="188"/>
                  <a:pt x="98" y="188"/>
                  <a:pt x="98" y="188"/>
                </a:cubicBezTo>
                <a:cubicBezTo>
                  <a:pt x="78" y="237"/>
                  <a:pt x="78" y="237"/>
                  <a:pt x="78" y="237"/>
                </a:cubicBezTo>
                <a:cubicBezTo>
                  <a:pt x="52" y="234"/>
                  <a:pt x="52" y="234"/>
                  <a:pt x="52" y="234"/>
                </a:cubicBezTo>
                <a:cubicBezTo>
                  <a:pt x="83" y="174"/>
                  <a:pt x="83" y="174"/>
                  <a:pt x="83" y="174"/>
                </a:cubicBezTo>
                <a:cubicBezTo>
                  <a:pt x="55" y="113"/>
                  <a:pt x="55" y="113"/>
                  <a:pt x="55" y="113"/>
                </a:cubicBezTo>
                <a:cubicBezTo>
                  <a:pt x="81" y="111"/>
                  <a:pt x="81" y="111"/>
                  <a:pt x="81" y="111"/>
                </a:cubicBezTo>
                <a:cubicBezTo>
                  <a:pt x="99" y="160"/>
                  <a:pt x="99" y="160"/>
                  <a:pt x="99" y="160"/>
                </a:cubicBezTo>
                <a:lnTo>
                  <a:pt x="119" y="110"/>
                </a:lnTo>
                <a:close/>
                <a:moveTo>
                  <a:pt x="339" y="299"/>
                </a:moveTo>
                <a:cubicBezTo>
                  <a:pt x="208" y="299"/>
                  <a:pt x="208" y="299"/>
                  <a:pt x="208" y="299"/>
                </a:cubicBezTo>
                <a:cubicBezTo>
                  <a:pt x="208" y="276"/>
                  <a:pt x="208" y="276"/>
                  <a:pt x="208" y="276"/>
                </a:cubicBezTo>
                <a:cubicBezTo>
                  <a:pt x="239" y="276"/>
                  <a:pt x="239" y="276"/>
                  <a:pt x="239" y="276"/>
                </a:cubicBezTo>
                <a:cubicBezTo>
                  <a:pt x="239" y="248"/>
                  <a:pt x="239" y="248"/>
                  <a:pt x="239" y="248"/>
                </a:cubicBezTo>
                <a:cubicBezTo>
                  <a:pt x="208" y="248"/>
                  <a:pt x="208" y="248"/>
                  <a:pt x="208" y="248"/>
                </a:cubicBezTo>
                <a:cubicBezTo>
                  <a:pt x="208" y="232"/>
                  <a:pt x="208" y="232"/>
                  <a:pt x="208" y="232"/>
                </a:cubicBezTo>
                <a:cubicBezTo>
                  <a:pt x="239" y="232"/>
                  <a:pt x="239" y="232"/>
                  <a:pt x="239" y="232"/>
                </a:cubicBezTo>
                <a:cubicBezTo>
                  <a:pt x="239" y="204"/>
                  <a:pt x="239" y="204"/>
                  <a:pt x="239" y="204"/>
                </a:cubicBezTo>
                <a:cubicBezTo>
                  <a:pt x="208" y="204"/>
                  <a:pt x="208" y="204"/>
                  <a:pt x="208" y="204"/>
                </a:cubicBezTo>
                <a:cubicBezTo>
                  <a:pt x="208" y="188"/>
                  <a:pt x="208" y="188"/>
                  <a:pt x="208" y="188"/>
                </a:cubicBezTo>
                <a:cubicBezTo>
                  <a:pt x="239" y="188"/>
                  <a:pt x="239" y="188"/>
                  <a:pt x="239" y="188"/>
                </a:cubicBezTo>
                <a:cubicBezTo>
                  <a:pt x="239" y="160"/>
                  <a:pt x="239" y="160"/>
                  <a:pt x="239" y="160"/>
                </a:cubicBezTo>
                <a:cubicBezTo>
                  <a:pt x="208" y="160"/>
                  <a:pt x="208" y="160"/>
                  <a:pt x="208" y="160"/>
                </a:cubicBezTo>
                <a:cubicBezTo>
                  <a:pt x="208" y="144"/>
                  <a:pt x="208" y="144"/>
                  <a:pt x="208" y="144"/>
                </a:cubicBezTo>
                <a:cubicBezTo>
                  <a:pt x="239" y="144"/>
                  <a:pt x="239" y="144"/>
                  <a:pt x="239" y="144"/>
                </a:cubicBezTo>
                <a:cubicBezTo>
                  <a:pt x="239" y="116"/>
                  <a:pt x="239" y="116"/>
                  <a:pt x="239" y="116"/>
                </a:cubicBezTo>
                <a:cubicBezTo>
                  <a:pt x="208" y="116"/>
                  <a:pt x="208" y="116"/>
                  <a:pt x="208" y="116"/>
                </a:cubicBezTo>
                <a:cubicBezTo>
                  <a:pt x="208" y="100"/>
                  <a:pt x="208" y="100"/>
                  <a:pt x="208" y="100"/>
                </a:cubicBezTo>
                <a:cubicBezTo>
                  <a:pt x="239" y="100"/>
                  <a:pt x="239" y="100"/>
                  <a:pt x="239" y="100"/>
                </a:cubicBezTo>
                <a:cubicBezTo>
                  <a:pt x="239" y="72"/>
                  <a:pt x="239" y="72"/>
                  <a:pt x="239" y="72"/>
                </a:cubicBezTo>
                <a:cubicBezTo>
                  <a:pt x="208" y="72"/>
                  <a:pt x="208" y="72"/>
                  <a:pt x="208" y="72"/>
                </a:cubicBezTo>
                <a:cubicBezTo>
                  <a:pt x="208" y="47"/>
                  <a:pt x="208" y="47"/>
                  <a:pt x="208" y="47"/>
                </a:cubicBezTo>
                <a:cubicBezTo>
                  <a:pt x="339" y="47"/>
                  <a:pt x="339" y="47"/>
                  <a:pt x="339" y="47"/>
                </a:cubicBezTo>
                <a:cubicBezTo>
                  <a:pt x="339" y="299"/>
                  <a:pt x="339" y="299"/>
                  <a:pt x="339" y="299"/>
                </a:cubicBezTo>
                <a:cubicBezTo>
                  <a:pt x="339" y="299"/>
                  <a:pt x="339" y="299"/>
                  <a:pt x="339" y="299"/>
                </a:cubicBezTo>
                <a:close/>
                <a:moveTo>
                  <a:pt x="311" y="248"/>
                </a:moveTo>
                <a:cubicBezTo>
                  <a:pt x="255" y="248"/>
                  <a:pt x="255" y="248"/>
                  <a:pt x="255" y="248"/>
                </a:cubicBezTo>
                <a:cubicBezTo>
                  <a:pt x="255" y="276"/>
                  <a:pt x="255" y="276"/>
                  <a:pt x="255" y="276"/>
                </a:cubicBezTo>
                <a:cubicBezTo>
                  <a:pt x="311" y="276"/>
                  <a:pt x="311" y="276"/>
                  <a:pt x="311" y="276"/>
                </a:cubicBezTo>
                <a:cubicBezTo>
                  <a:pt x="311" y="248"/>
                  <a:pt x="311" y="248"/>
                  <a:pt x="311" y="248"/>
                </a:cubicBezTo>
                <a:cubicBezTo>
                  <a:pt x="311" y="248"/>
                  <a:pt x="311" y="248"/>
                  <a:pt x="311" y="248"/>
                </a:cubicBezTo>
                <a:close/>
                <a:moveTo>
                  <a:pt x="311" y="204"/>
                </a:moveTo>
                <a:cubicBezTo>
                  <a:pt x="255" y="204"/>
                  <a:pt x="255" y="204"/>
                  <a:pt x="255" y="204"/>
                </a:cubicBezTo>
                <a:cubicBezTo>
                  <a:pt x="255" y="232"/>
                  <a:pt x="255" y="232"/>
                  <a:pt x="255" y="232"/>
                </a:cubicBezTo>
                <a:cubicBezTo>
                  <a:pt x="311" y="232"/>
                  <a:pt x="311" y="232"/>
                  <a:pt x="311" y="232"/>
                </a:cubicBezTo>
                <a:cubicBezTo>
                  <a:pt x="311" y="204"/>
                  <a:pt x="311" y="204"/>
                  <a:pt x="311" y="204"/>
                </a:cubicBezTo>
                <a:cubicBezTo>
                  <a:pt x="311" y="204"/>
                  <a:pt x="311" y="204"/>
                  <a:pt x="311" y="204"/>
                </a:cubicBezTo>
                <a:close/>
                <a:moveTo>
                  <a:pt x="311" y="160"/>
                </a:moveTo>
                <a:cubicBezTo>
                  <a:pt x="255" y="160"/>
                  <a:pt x="255" y="160"/>
                  <a:pt x="255" y="160"/>
                </a:cubicBezTo>
                <a:cubicBezTo>
                  <a:pt x="255" y="188"/>
                  <a:pt x="255" y="188"/>
                  <a:pt x="255" y="188"/>
                </a:cubicBezTo>
                <a:cubicBezTo>
                  <a:pt x="311" y="188"/>
                  <a:pt x="311" y="188"/>
                  <a:pt x="311" y="188"/>
                </a:cubicBezTo>
                <a:cubicBezTo>
                  <a:pt x="311" y="160"/>
                  <a:pt x="311" y="160"/>
                  <a:pt x="311" y="160"/>
                </a:cubicBezTo>
                <a:cubicBezTo>
                  <a:pt x="311" y="160"/>
                  <a:pt x="311" y="160"/>
                  <a:pt x="311" y="160"/>
                </a:cubicBezTo>
                <a:close/>
                <a:moveTo>
                  <a:pt x="311" y="116"/>
                </a:moveTo>
                <a:cubicBezTo>
                  <a:pt x="255" y="116"/>
                  <a:pt x="255" y="116"/>
                  <a:pt x="255" y="116"/>
                </a:cubicBezTo>
                <a:cubicBezTo>
                  <a:pt x="255" y="144"/>
                  <a:pt x="255" y="144"/>
                  <a:pt x="255" y="144"/>
                </a:cubicBezTo>
                <a:cubicBezTo>
                  <a:pt x="311" y="144"/>
                  <a:pt x="311" y="144"/>
                  <a:pt x="311" y="144"/>
                </a:cubicBezTo>
                <a:cubicBezTo>
                  <a:pt x="311" y="116"/>
                  <a:pt x="311" y="116"/>
                  <a:pt x="311" y="116"/>
                </a:cubicBezTo>
                <a:cubicBezTo>
                  <a:pt x="311" y="116"/>
                  <a:pt x="311" y="116"/>
                  <a:pt x="311" y="116"/>
                </a:cubicBezTo>
                <a:close/>
                <a:moveTo>
                  <a:pt x="311" y="72"/>
                </a:moveTo>
                <a:cubicBezTo>
                  <a:pt x="255" y="72"/>
                  <a:pt x="255" y="72"/>
                  <a:pt x="255" y="72"/>
                </a:cubicBezTo>
                <a:cubicBezTo>
                  <a:pt x="255" y="100"/>
                  <a:pt x="255" y="100"/>
                  <a:pt x="255" y="100"/>
                </a:cubicBezTo>
                <a:cubicBezTo>
                  <a:pt x="311" y="100"/>
                  <a:pt x="311" y="100"/>
                  <a:pt x="311" y="100"/>
                </a:cubicBezTo>
                <a:cubicBezTo>
                  <a:pt x="311" y="72"/>
                  <a:pt x="311" y="72"/>
                  <a:pt x="311" y="72"/>
                </a:cubicBezTo>
                <a:cubicBezTo>
                  <a:pt x="311" y="72"/>
                  <a:pt x="311" y="72"/>
                  <a:pt x="311" y="72"/>
                </a:cubicBezTo>
                <a:close/>
              </a:path>
            </a:pathLst>
          </a:custGeom>
          <a:solidFill>
            <a:srgbClr val="52525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phone"/>
          <p:cNvSpPr>
            <a:spLocks noChangeAspect="1" noEditPoints="1"/>
          </p:cNvSpPr>
          <p:nvPr/>
        </p:nvSpPr>
        <p:spPr bwMode="auto">
          <a:xfrm>
            <a:off x="10565291" y="3133108"/>
            <a:ext cx="150542" cy="241070"/>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8" name="globe_2"/>
          <p:cNvSpPr>
            <a:spLocks noChangeAspect="1" noEditPoints="1"/>
          </p:cNvSpPr>
          <p:nvPr/>
        </p:nvSpPr>
        <p:spPr bwMode="auto">
          <a:xfrm>
            <a:off x="10506837" y="2558209"/>
            <a:ext cx="261970" cy="26197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99" name="website_3"/>
          <p:cNvSpPr>
            <a:spLocks noChangeAspect="1" noEditPoints="1"/>
          </p:cNvSpPr>
          <p:nvPr/>
        </p:nvSpPr>
        <p:spPr bwMode="auto">
          <a:xfrm>
            <a:off x="10501285" y="4323114"/>
            <a:ext cx="288259" cy="251509"/>
          </a:xfrm>
          <a:custGeom>
            <a:avLst/>
            <a:gdLst>
              <a:gd name="T0" fmla="*/ 0 w 251"/>
              <a:gd name="T1" fmla="*/ 104 h 219"/>
              <a:gd name="T2" fmla="*/ 0 w 251"/>
              <a:gd name="T3" fmla="*/ 0 h 219"/>
              <a:gd name="T4" fmla="*/ 0 w 251"/>
              <a:gd name="T5" fmla="*/ 0 h 219"/>
              <a:gd name="T6" fmla="*/ 251 w 251"/>
              <a:gd name="T7" fmla="*/ 0 h 219"/>
              <a:gd name="T8" fmla="*/ 251 w 251"/>
              <a:gd name="T9" fmla="*/ 219 h 219"/>
              <a:gd name="T10" fmla="*/ 0 w 251"/>
              <a:gd name="T11" fmla="*/ 219 h 219"/>
              <a:gd name="T12" fmla="*/ 0 w 251"/>
              <a:gd name="T13" fmla="*/ 104 h 219"/>
              <a:gd name="T14" fmla="*/ 133 w 251"/>
              <a:gd name="T15" fmla="*/ 72 h 219"/>
              <a:gd name="T16" fmla="*/ 133 w 251"/>
              <a:gd name="T17" fmla="*/ 36 h 219"/>
              <a:gd name="T18" fmla="*/ 31 w 251"/>
              <a:gd name="T19" fmla="*/ 36 h 219"/>
              <a:gd name="T20" fmla="*/ 31 w 251"/>
              <a:gd name="T21" fmla="*/ 102 h 219"/>
              <a:gd name="T22" fmla="*/ 52 w 251"/>
              <a:gd name="T23" fmla="*/ 102 h 219"/>
              <a:gd name="T24" fmla="*/ 133 w 251"/>
              <a:gd name="T25" fmla="*/ 102 h 219"/>
              <a:gd name="T26" fmla="*/ 133 w 251"/>
              <a:gd name="T27" fmla="*/ 102 h 219"/>
              <a:gd name="T28" fmla="*/ 133 w 251"/>
              <a:gd name="T29" fmla="*/ 102 h 219"/>
              <a:gd name="T30" fmla="*/ 133 w 251"/>
              <a:gd name="T31" fmla="*/ 72 h 219"/>
              <a:gd name="T32" fmla="*/ 57 w 251"/>
              <a:gd name="T33" fmla="*/ 104 h 219"/>
              <a:gd name="T34" fmla="*/ 57 w 251"/>
              <a:gd name="T35" fmla="*/ 148 h 219"/>
              <a:gd name="T36" fmla="*/ 210 w 251"/>
              <a:gd name="T37" fmla="*/ 148 h 219"/>
              <a:gd name="T38" fmla="*/ 210 w 251"/>
              <a:gd name="T39" fmla="*/ 67 h 219"/>
              <a:gd name="T40" fmla="*/ 133 w 251"/>
              <a:gd name="T41" fmla="*/ 67 h 219"/>
              <a:gd name="T42" fmla="*/ 0 w 251"/>
              <a:gd name="T43" fmla="*/ 184 h 219"/>
              <a:gd name="T44" fmla="*/ 251 w 251"/>
              <a:gd name="T45"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219">
                <a:moveTo>
                  <a:pt x="0" y="104"/>
                </a:moveTo>
                <a:lnTo>
                  <a:pt x="0" y="0"/>
                </a:lnTo>
                <a:lnTo>
                  <a:pt x="0" y="0"/>
                </a:lnTo>
                <a:lnTo>
                  <a:pt x="251" y="0"/>
                </a:lnTo>
                <a:lnTo>
                  <a:pt x="251" y="219"/>
                </a:lnTo>
                <a:lnTo>
                  <a:pt x="0" y="219"/>
                </a:lnTo>
                <a:lnTo>
                  <a:pt x="0" y="104"/>
                </a:lnTo>
                <a:moveTo>
                  <a:pt x="133" y="72"/>
                </a:moveTo>
                <a:lnTo>
                  <a:pt x="133" y="36"/>
                </a:lnTo>
                <a:lnTo>
                  <a:pt x="31" y="36"/>
                </a:lnTo>
                <a:lnTo>
                  <a:pt x="31" y="102"/>
                </a:lnTo>
                <a:lnTo>
                  <a:pt x="52" y="102"/>
                </a:lnTo>
                <a:lnTo>
                  <a:pt x="133" y="102"/>
                </a:lnTo>
                <a:lnTo>
                  <a:pt x="133" y="102"/>
                </a:lnTo>
                <a:lnTo>
                  <a:pt x="133" y="102"/>
                </a:lnTo>
                <a:lnTo>
                  <a:pt x="133" y="72"/>
                </a:lnTo>
                <a:moveTo>
                  <a:pt x="57" y="104"/>
                </a:moveTo>
                <a:lnTo>
                  <a:pt x="57" y="148"/>
                </a:lnTo>
                <a:lnTo>
                  <a:pt x="210" y="148"/>
                </a:lnTo>
                <a:lnTo>
                  <a:pt x="210" y="67"/>
                </a:lnTo>
                <a:lnTo>
                  <a:pt x="133" y="67"/>
                </a:lnTo>
                <a:moveTo>
                  <a:pt x="0" y="184"/>
                </a:moveTo>
                <a:lnTo>
                  <a:pt x="251" y="184"/>
                </a:ln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15" name="Freeform 5"/>
          <p:cNvSpPr>
            <a:spLocks noEditPoints="1"/>
          </p:cNvSpPr>
          <p:nvPr/>
        </p:nvSpPr>
        <p:spPr bwMode="auto">
          <a:xfrm>
            <a:off x="10482522" y="5523774"/>
            <a:ext cx="323332" cy="166865"/>
          </a:xfrm>
          <a:custGeom>
            <a:avLst/>
            <a:gdLst>
              <a:gd name="T0" fmla="*/ 9 w 2215"/>
              <a:gd name="T1" fmla="*/ 526 h 1139"/>
              <a:gd name="T2" fmla="*/ 42 w 2215"/>
              <a:gd name="T3" fmla="*/ 361 h 1139"/>
              <a:gd name="T4" fmla="*/ 204 w 2215"/>
              <a:gd name="T5" fmla="*/ 117 h 1139"/>
              <a:gd name="T6" fmla="*/ 631 w 2215"/>
              <a:gd name="T7" fmla="*/ 50 h 1139"/>
              <a:gd name="T8" fmla="*/ 923 w 2215"/>
              <a:gd name="T9" fmla="*/ 261 h 1139"/>
              <a:gd name="T10" fmla="*/ 1081 w 2215"/>
              <a:gd name="T11" fmla="*/ 460 h 1139"/>
              <a:gd name="T12" fmla="*/ 1101 w 2215"/>
              <a:gd name="T13" fmla="*/ 461 h 1139"/>
              <a:gd name="T14" fmla="*/ 1359 w 2215"/>
              <a:gd name="T15" fmla="*/ 185 h 1139"/>
              <a:gd name="T16" fmla="*/ 1548 w 2215"/>
              <a:gd name="T17" fmla="*/ 62 h 1139"/>
              <a:gd name="T18" fmla="*/ 1964 w 2215"/>
              <a:gd name="T19" fmla="*/ 111 h 1139"/>
              <a:gd name="T20" fmla="*/ 2154 w 2215"/>
              <a:gd name="T21" fmla="*/ 367 h 1139"/>
              <a:gd name="T22" fmla="*/ 2112 w 2215"/>
              <a:gd name="T23" fmla="*/ 892 h 1139"/>
              <a:gd name="T24" fmla="*/ 1779 w 2215"/>
              <a:gd name="T25" fmla="*/ 1127 h 1139"/>
              <a:gd name="T26" fmla="*/ 1440 w 2215"/>
              <a:gd name="T27" fmla="*/ 1037 h 1139"/>
              <a:gd name="T28" fmla="*/ 1228 w 2215"/>
              <a:gd name="T29" fmla="*/ 834 h 1139"/>
              <a:gd name="T30" fmla="*/ 1142 w 2215"/>
              <a:gd name="T31" fmla="*/ 721 h 1139"/>
              <a:gd name="T32" fmla="*/ 1122 w 2215"/>
              <a:gd name="T33" fmla="*/ 721 h 1139"/>
              <a:gd name="T34" fmla="*/ 916 w 2215"/>
              <a:gd name="T35" fmla="*/ 934 h 1139"/>
              <a:gd name="T36" fmla="*/ 714 w 2215"/>
              <a:gd name="T37" fmla="*/ 1075 h 1139"/>
              <a:gd name="T38" fmla="*/ 492 w 2215"/>
              <a:gd name="T39" fmla="*/ 1130 h 1139"/>
              <a:gd name="T40" fmla="*/ 271 w 2215"/>
              <a:gd name="T41" fmla="*/ 1066 h 1139"/>
              <a:gd name="T42" fmla="*/ 90 w 2215"/>
              <a:gd name="T43" fmla="*/ 886 h 1139"/>
              <a:gd name="T44" fmla="*/ 9 w 2215"/>
              <a:gd name="T45" fmla="*/ 526 h 1139"/>
              <a:gd name="T46" fmla="*/ 1022 w 2215"/>
              <a:gd name="T47" fmla="*/ 554 h 1139"/>
              <a:gd name="T48" fmla="*/ 1012 w 2215"/>
              <a:gd name="T49" fmla="*/ 539 h 1139"/>
              <a:gd name="T50" fmla="*/ 861 w 2215"/>
              <a:gd name="T51" fmla="*/ 354 h 1139"/>
              <a:gd name="T52" fmla="*/ 638 w 2215"/>
              <a:gd name="T53" fmla="*/ 209 h 1139"/>
              <a:gd name="T54" fmla="*/ 560 w 2215"/>
              <a:gd name="T55" fmla="*/ 191 h 1139"/>
              <a:gd name="T56" fmla="*/ 401 w 2215"/>
              <a:gd name="T57" fmla="*/ 209 h 1139"/>
              <a:gd name="T58" fmla="*/ 199 w 2215"/>
              <a:gd name="T59" fmla="*/ 377 h 1139"/>
              <a:gd name="T60" fmla="*/ 137 w 2215"/>
              <a:gd name="T61" fmla="*/ 712 h 1139"/>
              <a:gd name="T62" fmla="*/ 167 w 2215"/>
              <a:gd name="T63" fmla="*/ 812 h 1139"/>
              <a:gd name="T64" fmla="*/ 385 w 2215"/>
              <a:gd name="T65" fmla="*/ 977 h 1139"/>
              <a:gd name="T66" fmla="*/ 581 w 2215"/>
              <a:gd name="T67" fmla="*/ 945 h 1139"/>
              <a:gd name="T68" fmla="*/ 745 w 2215"/>
              <a:gd name="T69" fmla="*/ 842 h 1139"/>
              <a:gd name="T70" fmla="*/ 965 w 2215"/>
              <a:gd name="T71" fmla="*/ 621 h 1139"/>
              <a:gd name="T72" fmla="*/ 1022 w 2215"/>
              <a:gd name="T73" fmla="*/ 554 h 1139"/>
              <a:gd name="T74" fmla="*/ 2063 w 2215"/>
              <a:gd name="T75" fmla="*/ 459 h 1139"/>
              <a:gd name="T76" fmla="*/ 2020 w 2215"/>
              <a:gd name="T77" fmla="*/ 313 h 1139"/>
              <a:gd name="T78" fmla="*/ 1732 w 2215"/>
              <a:gd name="T79" fmla="*/ 179 h 1139"/>
              <a:gd name="T80" fmla="*/ 1588 w 2215"/>
              <a:gd name="T81" fmla="*/ 242 h 1139"/>
              <a:gd name="T82" fmla="*/ 1412 w 2215"/>
              <a:gd name="T83" fmla="*/ 391 h 1139"/>
              <a:gd name="T84" fmla="*/ 1211 w 2215"/>
              <a:gd name="T85" fmla="*/ 616 h 1139"/>
              <a:gd name="T86" fmla="*/ 1210 w 2215"/>
              <a:gd name="T87" fmla="*/ 638 h 1139"/>
              <a:gd name="T88" fmla="*/ 1292 w 2215"/>
              <a:gd name="T89" fmla="*/ 745 h 1139"/>
              <a:gd name="T90" fmla="*/ 1448 w 2215"/>
              <a:gd name="T91" fmla="*/ 899 h 1139"/>
              <a:gd name="T92" fmla="*/ 1650 w 2215"/>
              <a:gd name="T93" fmla="*/ 971 h 1139"/>
              <a:gd name="T94" fmla="*/ 1736 w 2215"/>
              <a:gd name="T95" fmla="*/ 964 h 1139"/>
              <a:gd name="T96" fmla="*/ 1788 w 2215"/>
              <a:gd name="T97" fmla="*/ 954 h 1139"/>
              <a:gd name="T98" fmla="*/ 1916 w 2215"/>
              <a:gd name="T99" fmla="*/ 882 h 1139"/>
              <a:gd name="T100" fmla="*/ 2062 w 2215"/>
              <a:gd name="T101" fmla="*/ 585 h 1139"/>
              <a:gd name="T102" fmla="*/ 2063 w 2215"/>
              <a:gd name="T103" fmla="*/ 459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15" h="1139">
                <a:moveTo>
                  <a:pt x="9" y="526"/>
                </a:moveTo>
                <a:cubicBezTo>
                  <a:pt x="14" y="470"/>
                  <a:pt x="25" y="415"/>
                  <a:pt x="42" y="361"/>
                </a:cubicBezTo>
                <a:cubicBezTo>
                  <a:pt x="72" y="266"/>
                  <a:pt x="127" y="181"/>
                  <a:pt x="204" y="117"/>
                </a:cubicBezTo>
                <a:cubicBezTo>
                  <a:pt x="320" y="19"/>
                  <a:pt x="491" y="0"/>
                  <a:pt x="631" y="50"/>
                </a:cubicBezTo>
                <a:cubicBezTo>
                  <a:pt x="749" y="92"/>
                  <a:pt x="842" y="169"/>
                  <a:pt x="923" y="261"/>
                </a:cubicBezTo>
                <a:cubicBezTo>
                  <a:pt x="978" y="325"/>
                  <a:pt x="1029" y="393"/>
                  <a:pt x="1081" y="460"/>
                </a:cubicBezTo>
                <a:cubicBezTo>
                  <a:pt x="1089" y="470"/>
                  <a:pt x="1093" y="470"/>
                  <a:pt x="1101" y="461"/>
                </a:cubicBezTo>
                <a:cubicBezTo>
                  <a:pt x="1182" y="364"/>
                  <a:pt x="1264" y="268"/>
                  <a:pt x="1359" y="185"/>
                </a:cubicBezTo>
                <a:cubicBezTo>
                  <a:pt x="1417" y="136"/>
                  <a:pt x="1478" y="93"/>
                  <a:pt x="1548" y="62"/>
                </a:cubicBezTo>
                <a:cubicBezTo>
                  <a:pt x="1686" y="2"/>
                  <a:pt x="1843" y="23"/>
                  <a:pt x="1964" y="111"/>
                </a:cubicBezTo>
                <a:cubicBezTo>
                  <a:pt x="2055" y="177"/>
                  <a:pt x="2117" y="263"/>
                  <a:pt x="2154" y="367"/>
                </a:cubicBezTo>
                <a:cubicBezTo>
                  <a:pt x="2215" y="539"/>
                  <a:pt x="2200" y="732"/>
                  <a:pt x="2112" y="892"/>
                </a:cubicBezTo>
                <a:cubicBezTo>
                  <a:pt x="2042" y="1018"/>
                  <a:pt x="1925" y="1111"/>
                  <a:pt x="1779" y="1127"/>
                </a:cubicBezTo>
                <a:cubicBezTo>
                  <a:pt x="1660" y="1139"/>
                  <a:pt x="1539" y="1103"/>
                  <a:pt x="1440" y="1037"/>
                </a:cubicBezTo>
                <a:cubicBezTo>
                  <a:pt x="1358" y="981"/>
                  <a:pt x="1290" y="911"/>
                  <a:pt x="1228" y="834"/>
                </a:cubicBezTo>
                <a:cubicBezTo>
                  <a:pt x="1198" y="797"/>
                  <a:pt x="1170" y="759"/>
                  <a:pt x="1142" y="721"/>
                </a:cubicBezTo>
                <a:cubicBezTo>
                  <a:pt x="1134" y="711"/>
                  <a:pt x="1130" y="711"/>
                  <a:pt x="1122" y="721"/>
                </a:cubicBezTo>
                <a:cubicBezTo>
                  <a:pt x="1054" y="792"/>
                  <a:pt x="987" y="865"/>
                  <a:pt x="916" y="934"/>
                </a:cubicBezTo>
                <a:cubicBezTo>
                  <a:pt x="857" y="991"/>
                  <a:pt x="788" y="1038"/>
                  <a:pt x="714" y="1075"/>
                </a:cubicBezTo>
                <a:cubicBezTo>
                  <a:pt x="645" y="1109"/>
                  <a:pt x="569" y="1129"/>
                  <a:pt x="492" y="1130"/>
                </a:cubicBezTo>
                <a:cubicBezTo>
                  <a:pt x="414" y="1131"/>
                  <a:pt x="339" y="1104"/>
                  <a:pt x="271" y="1066"/>
                </a:cubicBezTo>
                <a:cubicBezTo>
                  <a:pt x="194" y="1024"/>
                  <a:pt x="136" y="961"/>
                  <a:pt x="90" y="886"/>
                </a:cubicBezTo>
                <a:cubicBezTo>
                  <a:pt x="24" y="777"/>
                  <a:pt x="0" y="651"/>
                  <a:pt x="9" y="526"/>
                </a:cubicBezTo>
                <a:close/>
                <a:moveTo>
                  <a:pt x="1022" y="554"/>
                </a:moveTo>
                <a:cubicBezTo>
                  <a:pt x="1018" y="548"/>
                  <a:pt x="1015" y="543"/>
                  <a:pt x="1012" y="539"/>
                </a:cubicBezTo>
                <a:cubicBezTo>
                  <a:pt x="965" y="475"/>
                  <a:pt x="918" y="411"/>
                  <a:pt x="861" y="354"/>
                </a:cubicBezTo>
                <a:cubicBezTo>
                  <a:pt x="798" y="290"/>
                  <a:pt x="729" y="231"/>
                  <a:pt x="638" y="209"/>
                </a:cubicBezTo>
                <a:cubicBezTo>
                  <a:pt x="612" y="202"/>
                  <a:pt x="587" y="193"/>
                  <a:pt x="560" y="191"/>
                </a:cubicBezTo>
                <a:cubicBezTo>
                  <a:pt x="506" y="185"/>
                  <a:pt x="452" y="191"/>
                  <a:pt x="401" y="209"/>
                </a:cubicBezTo>
                <a:cubicBezTo>
                  <a:pt x="312" y="239"/>
                  <a:pt x="246" y="297"/>
                  <a:pt x="199" y="377"/>
                </a:cubicBezTo>
                <a:cubicBezTo>
                  <a:pt x="138" y="481"/>
                  <a:pt x="118" y="593"/>
                  <a:pt x="137" y="712"/>
                </a:cubicBezTo>
                <a:cubicBezTo>
                  <a:pt x="143" y="746"/>
                  <a:pt x="154" y="780"/>
                  <a:pt x="167" y="812"/>
                </a:cubicBezTo>
                <a:cubicBezTo>
                  <a:pt x="208" y="907"/>
                  <a:pt x="282" y="964"/>
                  <a:pt x="385" y="977"/>
                </a:cubicBezTo>
                <a:cubicBezTo>
                  <a:pt x="453" y="985"/>
                  <a:pt x="518" y="971"/>
                  <a:pt x="581" y="945"/>
                </a:cubicBezTo>
                <a:cubicBezTo>
                  <a:pt x="641" y="919"/>
                  <a:pt x="695" y="883"/>
                  <a:pt x="745" y="842"/>
                </a:cubicBezTo>
                <a:cubicBezTo>
                  <a:pt x="826" y="775"/>
                  <a:pt x="896" y="699"/>
                  <a:pt x="965" y="621"/>
                </a:cubicBezTo>
                <a:cubicBezTo>
                  <a:pt x="984" y="599"/>
                  <a:pt x="1002" y="576"/>
                  <a:pt x="1022" y="554"/>
                </a:cubicBezTo>
                <a:close/>
                <a:moveTo>
                  <a:pt x="2063" y="459"/>
                </a:moveTo>
                <a:cubicBezTo>
                  <a:pt x="2058" y="414"/>
                  <a:pt x="2045" y="362"/>
                  <a:pt x="2020" y="313"/>
                </a:cubicBezTo>
                <a:cubicBezTo>
                  <a:pt x="1956" y="192"/>
                  <a:pt x="1853" y="153"/>
                  <a:pt x="1732" y="179"/>
                </a:cubicBezTo>
                <a:cubicBezTo>
                  <a:pt x="1680" y="190"/>
                  <a:pt x="1633" y="213"/>
                  <a:pt x="1588" y="242"/>
                </a:cubicBezTo>
                <a:cubicBezTo>
                  <a:pt x="1523" y="284"/>
                  <a:pt x="1464" y="335"/>
                  <a:pt x="1412" y="391"/>
                </a:cubicBezTo>
                <a:cubicBezTo>
                  <a:pt x="1344" y="465"/>
                  <a:pt x="1278" y="541"/>
                  <a:pt x="1211" y="616"/>
                </a:cubicBezTo>
                <a:cubicBezTo>
                  <a:pt x="1204" y="624"/>
                  <a:pt x="1204" y="630"/>
                  <a:pt x="1210" y="638"/>
                </a:cubicBezTo>
                <a:cubicBezTo>
                  <a:pt x="1238" y="673"/>
                  <a:pt x="1264" y="710"/>
                  <a:pt x="1292" y="745"/>
                </a:cubicBezTo>
                <a:cubicBezTo>
                  <a:pt x="1338" y="802"/>
                  <a:pt x="1388" y="856"/>
                  <a:pt x="1448" y="899"/>
                </a:cubicBezTo>
                <a:cubicBezTo>
                  <a:pt x="1509" y="942"/>
                  <a:pt x="1574" y="973"/>
                  <a:pt x="1650" y="971"/>
                </a:cubicBezTo>
                <a:cubicBezTo>
                  <a:pt x="1679" y="970"/>
                  <a:pt x="1707" y="977"/>
                  <a:pt x="1736" y="964"/>
                </a:cubicBezTo>
                <a:cubicBezTo>
                  <a:pt x="1752" y="957"/>
                  <a:pt x="1771" y="958"/>
                  <a:pt x="1788" y="954"/>
                </a:cubicBezTo>
                <a:cubicBezTo>
                  <a:pt x="1836" y="941"/>
                  <a:pt x="1879" y="915"/>
                  <a:pt x="1916" y="882"/>
                </a:cubicBezTo>
                <a:cubicBezTo>
                  <a:pt x="2005" y="803"/>
                  <a:pt x="2049" y="701"/>
                  <a:pt x="2062" y="585"/>
                </a:cubicBezTo>
                <a:cubicBezTo>
                  <a:pt x="2067" y="547"/>
                  <a:pt x="2063" y="507"/>
                  <a:pt x="2063" y="4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57340B61-DA2E-4910-A310-4DBCDC2D3BA9}"/>
              </a:ext>
            </a:extLst>
          </p:cNvPr>
          <p:cNvSpPr txBox="1"/>
          <p:nvPr/>
        </p:nvSpPr>
        <p:spPr>
          <a:xfrm>
            <a:off x="10740107" y="4749295"/>
            <a:ext cx="1084974" cy="479475"/>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HoloLens</a:t>
            </a:r>
          </a:p>
        </p:txBody>
      </p:sp>
      <p:pic>
        <p:nvPicPr>
          <p:cNvPr id="4" name="Picture 3">
            <a:extLst>
              <a:ext uri="{FF2B5EF4-FFF2-40B4-BE49-F238E27FC236}">
                <a16:creationId xmlns:a16="http://schemas.microsoft.com/office/drawing/2014/main" id="{957E9301-131A-4F76-8D19-4C2F843908A0}"/>
              </a:ext>
            </a:extLst>
          </p:cNvPr>
          <p:cNvPicPr>
            <a:picLocks noChangeAspect="1"/>
          </p:cNvPicPr>
          <p:nvPr/>
        </p:nvPicPr>
        <p:blipFill>
          <a:blip r:embed="rId3">
            <a:duotone>
              <a:schemeClr val="accent3">
                <a:shade val="45000"/>
                <a:satMod val="135000"/>
              </a:schemeClr>
              <a:prstClr val="white"/>
            </a:duotone>
          </a:blip>
          <a:stretch>
            <a:fillRect/>
          </a:stretch>
        </p:blipFill>
        <p:spPr>
          <a:xfrm>
            <a:off x="10383679" y="4824309"/>
            <a:ext cx="508286" cy="317679"/>
          </a:xfrm>
          <a:prstGeom prst="rect">
            <a:avLst/>
          </a:prstGeom>
        </p:spPr>
      </p:pic>
    </p:spTree>
    <p:extLst>
      <p:ext uri="{BB962C8B-B14F-4D97-AF65-F5344CB8AC3E}">
        <p14:creationId xmlns:p14="http://schemas.microsoft.com/office/powerpoint/2010/main" val="13799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5" presetClass="path" presetSubtype="0" decel="100000" fill="hold" nodeType="withEffect">
                                  <p:stCondLst>
                                    <p:cond delay="0"/>
                                  </p:stCondLst>
                                  <p:childTnLst>
                                    <p:animMotion origin="layout" path="M -2.41511E-6 4.92056E-6 L -0.01506 4.92056E-6 " pathEditMode="relative" rAng="0" ptsTypes="AA">
                                      <p:cBhvr>
                                        <p:cTn id="9" dur="600" spd="-100000" fill="hold"/>
                                        <p:tgtEl>
                                          <p:spTgt spid="7"/>
                                        </p:tgtEl>
                                        <p:attrNameLst>
                                          <p:attrName>ppt_x</p:attrName>
                                          <p:attrName>ppt_y</p:attrName>
                                        </p:attrNameLst>
                                      </p:cBhvr>
                                      <p:rCtr x="-753" y="0"/>
                                    </p:animMotion>
                                  </p:childTnLst>
                                </p:cTn>
                              </p:par>
                              <p:par>
                                <p:cTn id="10" presetID="10" presetClass="entr" presetSubtype="0" fill="hold" grpId="0" nodeType="withEffect">
                                  <p:stCondLst>
                                    <p:cond delay="20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par>
                                <p:cTn id="13" presetID="35" presetClass="path" presetSubtype="0" decel="100000" fill="hold" grpId="1" nodeType="withEffect">
                                  <p:stCondLst>
                                    <p:cond delay="200"/>
                                  </p:stCondLst>
                                  <p:childTnLst>
                                    <p:animMotion origin="layout" path="M -2.01685E-6 -2.81434E-6 L -0.01506 -2.81434E-6 " pathEditMode="relative" rAng="0" ptsTypes="AA">
                                      <p:cBhvr>
                                        <p:cTn id="14" dur="600" spd="-100000" fill="hold"/>
                                        <p:tgtEl>
                                          <p:spTgt spid="84"/>
                                        </p:tgtEl>
                                        <p:attrNameLst>
                                          <p:attrName>ppt_x</p:attrName>
                                          <p:attrName>ppt_y</p:attrName>
                                        </p:attrNameLst>
                                      </p:cBhvr>
                                      <p:rCtr x="-753" y="0"/>
                                    </p:animMotion>
                                  </p:childTnLst>
                                </p:cTn>
                              </p:par>
                              <p:par>
                                <p:cTn id="15" presetID="10" presetClass="entr" presetSubtype="0" fill="hold" nodeType="withEffect">
                                  <p:stCondLst>
                                    <p:cond delay="4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35" presetClass="path" presetSubtype="0" decel="100000" fill="hold" nodeType="withEffect">
                                  <p:stCondLst>
                                    <p:cond delay="400"/>
                                  </p:stCondLst>
                                  <p:childTnLst>
                                    <p:animMotion origin="layout" path="M -2.08333E-6 -2.96296E-6 L -0.0151 -2.96296E-6 " pathEditMode="relative" rAng="0" ptsTypes="AA">
                                      <p:cBhvr>
                                        <p:cTn id="19" dur="600" spd="-100000" fill="hold"/>
                                        <p:tgtEl>
                                          <p:spTgt spid="17"/>
                                        </p:tgtEl>
                                        <p:attrNameLst>
                                          <p:attrName>ppt_x</p:attrName>
                                          <p:attrName>ppt_y</p:attrName>
                                        </p:attrNameLst>
                                      </p:cBhvr>
                                      <p:rCtr x="-755" y="0"/>
                                    </p:animMotion>
                                  </p:childTnLst>
                                </p:cTn>
                              </p:par>
                              <p:par>
                                <p:cTn id="20" presetID="10" presetClass="entr" presetSubtype="0" fill="hold" grpId="0" nodeType="withEffect">
                                  <p:stCondLst>
                                    <p:cond delay="60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par>
                                <p:cTn id="23" presetID="35" presetClass="path" presetSubtype="0" decel="100000" fill="hold" grpId="1" nodeType="withEffect">
                                  <p:stCondLst>
                                    <p:cond delay="600"/>
                                  </p:stCondLst>
                                  <p:childTnLst>
                                    <p:animMotion origin="layout" path="M -2.32065E-6 -2.81434E-6 L -0.01506 -2.81434E-6 " pathEditMode="relative" rAng="0" ptsTypes="AA">
                                      <p:cBhvr>
                                        <p:cTn id="24" dur="600" spd="-100000" fill="hold"/>
                                        <p:tgtEl>
                                          <p:spTgt spid="8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84" grpId="0" animBg="1"/>
      <p:bldP spid="8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A2EF1-05A2-4F6E-BA42-EA0F38C98A33}"/>
              </a:ext>
            </a:extLst>
          </p:cNvPr>
          <p:cNvSpPr>
            <a:spLocks noGrp="1"/>
          </p:cNvSpPr>
          <p:nvPr>
            <p:ph type="title"/>
          </p:nvPr>
        </p:nvSpPr>
        <p:spPr/>
        <p:txBody>
          <a:bodyPr/>
          <a:lstStyle/>
          <a:p>
            <a:r>
              <a:rPr lang="en-US" dirty="0"/>
              <a:t>Audit logs</a:t>
            </a:r>
          </a:p>
        </p:txBody>
      </p:sp>
      <p:pic>
        <p:nvPicPr>
          <p:cNvPr id="3" name="Picture 2">
            <a:extLst>
              <a:ext uri="{FF2B5EF4-FFF2-40B4-BE49-F238E27FC236}">
                <a16:creationId xmlns:a16="http://schemas.microsoft.com/office/drawing/2014/main" id="{EF4016AC-6326-45A1-90E5-C4C6FCE9438E}"/>
              </a:ext>
            </a:extLst>
          </p:cNvPr>
          <p:cNvPicPr>
            <a:picLocks noChangeAspect="1"/>
          </p:cNvPicPr>
          <p:nvPr/>
        </p:nvPicPr>
        <p:blipFill>
          <a:blip r:embed="rId3"/>
          <a:stretch>
            <a:fillRect/>
          </a:stretch>
        </p:blipFill>
        <p:spPr>
          <a:xfrm>
            <a:off x="3919689" y="1627708"/>
            <a:ext cx="7767081" cy="4865167"/>
          </a:xfrm>
          <a:prstGeom prst="rect">
            <a:avLst/>
          </a:prstGeom>
        </p:spPr>
      </p:pic>
      <p:sp>
        <p:nvSpPr>
          <p:cNvPr id="5" name="TextBox 4">
            <a:extLst>
              <a:ext uri="{FF2B5EF4-FFF2-40B4-BE49-F238E27FC236}">
                <a16:creationId xmlns:a16="http://schemas.microsoft.com/office/drawing/2014/main" id="{A18525DA-B62E-401D-9BFF-B7A574A441C0}"/>
              </a:ext>
            </a:extLst>
          </p:cNvPr>
          <p:cNvSpPr txBox="1"/>
          <p:nvPr/>
        </p:nvSpPr>
        <p:spPr>
          <a:xfrm>
            <a:off x="693082" y="1627708"/>
            <a:ext cx="3081004" cy="2308324"/>
          </a:xfrm>
          <a:prstGeom prst="rect">
            <a:avLst/>
          </a:prstGeom>
          <a:noFill/>
        </p:spPr>
        <p:txBody>
          <a:bodyPr wrap="square" rtlCol="0">
            <a:spAutoFit/>
          </a:bodyPr>
          <a:lstStyle/>
          <a:p>
            <a:pPr marL="285750" indent="-285750">
              <a:buFont typeface="Arial" panose="020B0604020202020204" pitchFamily="34" charset="0"/>
              <a:buChar char="•"/>
            </a:pPr>
            <a:r>
              <a:rPr lang="en-US" dirty="0"/>
              <a:t>Requires Exchange Online license</a:t>
            </a:r>
          </a:p>
          <a:p>
            <a:pPr marL="285750" indent="-285750">
              <a:buFont typeface="Arial" panose="020B0604020202020204" pitchFamily="34" charset="0"/>
              <a:buChar char="•"/>
            </a:pPr>
            <a:r>
              <a:rPr lang="en-US" dirty="0"/>
              <a:t>Disabled by default</a:t>
            </a:r>
          </a:p>
          <a:p>
            <a:pPr marL="285750" indent="-285750">
              <a:buFont typeface="Arial" panose="020B0604020202020204" pitchFamily="34" charset="0"/>
              <a:buChar char="•"/>
            </a:pPr>
            <a:r>
              <a:rPr lang="en-US" dirty="0"/>
              <a:t>Can use data to understand usage in Power BI Tenant</a:t>
            </a:r>
          </a:p>
          <a:p>
            <a:pPr marL="285750" indent="-285750">
              <a:buFont typeface="Arial" panose="020B0604020202020204" pitchFamily="34" charset="0"/>
              <a:buChar char="•"/>
            </a:pPr>
            <a:r>
              <a:rPr lang="en-US" dirty="0"/>
              <a:t>Data is retained for 90 days</a:t>
            </a:r>
          </a:p>
          <a:p>
            <a:pPr marL="285750" indent="-285750">
              <a:buFont typeface="Arial" panose="020B0604020202020204" pitchFamily="34" charset="0"/>
              <a:buChar char="•"/>
            </a:pPr>
            <a:r>
              <a:rPr lang="en-US" dirty="0"/>
              <a:t>In-Region Auditing</a:t>
            </a:r>
          </a:p>
          <a:p>
            <a:pPr marL="285750" indent="-285750">
              <a:buFont typeface="Arial" panose="020B0604020202020204" pitchFamily="34" charset="0"/>
              <a:buChar char="•"/>
            </a:pPr>
            <a:r>
              <a:rPr lang="en-US" dirty="0"/>
              <a:t>PowerShell access</a:t>
            </a:r>
          </a:p>
        </p:txBody>
      </p:sp>
    </p:spTree>
    <p:extLst>
      <p:ext uri="{BB962C8B-B14F-4D97-AF65-F5344CB8AC3E}">
        <p14:creationId xmlns:p14="http://schemas.microsoft.com/office/powerpoint/2010/main" val="29912988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A2EF1-05A2-4F6E-BA42-EA0F38C98A33}"/>
              </a:ext>
            </a:extLst>
          </p:cNvPr>
          <p:cNvSpPr>
            <a:spLocks noGrp="1"/>
          </p:cNvSpPr>
          <p:nvPr>
            <p:ph type="title"/>
          </p:nvPr>
        </p:nvSpPr>
        <p:spPr/>
        <p:txBody>
          <a:bodyPr/>
          <a:lstStyle/>
          <a:p>
            <a:r>
              <a:rPr lang="en-US" dirty="0"/>
              <a:t>Power BI Usage Metrics Solution Template</a:t>
            </a:r>
          </a:p>
        </p:txBody>
      </p:sp>
      <p:pic>
        <p:nvPicPr>
          <p:cNvPr id="4" name="Picture 3">
            <a:extLst>
              <a:ext uri="{FF2B5EF4-FFF2-40B4-BE49-F238E27FC236}">
                <a16:creationId xmlns:a16="http://schemas.microsoft.com/office/drawing/2014/main" id="{6B4C8238-6F3A-4B1E-BBDE-075AF4EF161D}"/>
              </a:ext>
            </a:extLst>
          </p:cNvPr>
          <p:cNvPicPr>
            <a:picLocks noChangeAspect="1"/>
          </p:cNvPicPr>
          <p:nvPr/>
        </p:nvPicPr>
        <p:blipFill>
          <a:blip r:embed="rId3"/>
          <a:stretch>
            <a:fillRect/>
          </a:stretch>
        </p:blipFill>
        <p:spPr>
          <a:xfrm>
            <a:off x="3883880" y="1828799"/>
            <a:ext cx="8086800" cy="4394551"/>
          </a:xfrm>
          <a:prstGeom prst="rect">
            <a:avLst/>
          </a:prstGeom>
        </p:spPr>
      </p:pic>
      <p:sp>
        <p:nvSpPr>
          <p:cNvPr id="6" name="TextBox 5">
            <a:extLst>
              <a:ext uri="{FF2B5EF4-FFF2-40B4-BE49-F238E27FC236}">
                <a16:creationId xmlns:a16="http://schemas.microsoft.com/office/drawing/2014/main" id="{17AEE674-BD8B-499C-AB91-C03DB1F24E57}"/>
              </a:ext>
            </a:extLst>
          </p:cNvPr>
          <p:cNvSpPr txBox="1"/>
          <p:nvPr/>
        </p:nvSpPr>
        <p:spPr>
          <a:xfrm>
            <a:off x="588245" y="1834688"/>
            <a:ext cx="31043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Based on O365 Management API</a:t>
            </a:r>
          </a:p>
          <a:p>
            <a:pPr marL="285750" indent="-285750">
              <a:buFont typeface="Arial" panose="020B0604020202020204" pitchFamily="34" charset="0"/>
              <a:buChar char="•"/>
            </a:pPr>
            <a:r>
              <a:rPr lang="en-US" dirty="0"/>
              <a:t>Curated data model and report</a:t>
            </a:r>
          </a:p>
          <a:p>
            <a:pPr marL="285750" indent="-285750">
              <a:buFont typeface="Arial" panose="020B0604020202020204" pitchFamily="34" charset="0"/>
              <a:buChar char="•"/>
            </a:pPr>
            <a:r>
              <a:rPr lang="en-US" dirty="0"/>
              <a:t>NOTE: Azure and Licensing costs apply!</a:t>
            </a:r>
          </a:p>
        </p:txBody>
      </p:sp>
    </p:spTree>
    <p:extLst>
      <p:ext uri="{BB962C8B-B14F-4D97-AF65-F5344CB8AC3E}">
        <p14:creationId xmlns:p14="http://schemas.microsoft.com/office/powerpoint/2010/main" val="3804164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06803-D45A-46EB-8B30-95B70908A407}"/>
              </a:ext>
            </a:extLst>
          </p:cNvPr>
          <p:cNvSpPr>
            <a:spLocks noGrp="1"/>
          </p:cNvSpPr>
          <p:nvPr>
            <p:ph type="title"/>
          </p:nvPr>
        </p:nvSpPr>
        <p:spPr/>
        <p:txBody>
          <a:bodyPr/>
          <a:lstStyle/>
          <a:p>
            <a:r>
              <a:rPr lang="en-US" dirty="0"/>
              <a:t>REST APIs</a:t>
            </a:r>
          </a:p>
        </p:txBody>
      </p:sp>
      <p:sp>
        <p:nvSpPr>
          <p:cNvPr id="3" name="TextBox 2">
            <a:extLst>
              <a:ext uri="{FF2B5EF4-FFF2-40B4-BE49-F238E27FC236}">
                <a16:creationId xmlns:a16="http://schemas.microsoft.com/office/drawing/2014/main" id="{D16A3315-A652-4D67-9DB0-9C2875FA612E}"/>
              </a:ext>
            </a:extLst>
          </p:cNvPr>
          <p:cNvSpPr txBox="1"/>
          <p:nvPr/>
        </p:nvSpPr>
        <p:spPr>
          <a:xfrm>
            <a:off x="1603488" y="5754053"/>
            <a:ext cx="8985024" cy="646331"/>
          </a:xfrm>
          <a:prstGeom prst="rect">
            <a:avLst/>
          </a:prstGeom>
          <a:noFill/>
        </p:spPr>
        <p:txBody>
          <a:bodyPr wrap="none" rtlCol="0">
            <a:spAutoFit/>
          </a:bodyPr>
          <a:lstStyle/>
          <a:p>
            <a:r>
              <a:rPr lang="en-US" sz="3600" dirty="0"/>
              <a:t>https://docs.microsoft.com/rest/api/power-bi/</a:t>
            </a:r>
          </a:p>
        </p:txBody>
      </p:sp>
      <p:pic>
        <p:nvPicPr>
          <p:cNvPr id="4" name="Picture 3">
            <a:extLst>
              <a:ext uri="{FF2B5EF4-FFF2-40B4-BE49-F238E27FC236}">
                <a16:creationId xmlns:a16="http://schemas.microsoft.com/office/drawing/2014/main" id="{C139D02D-E920-495A-87C3-E765230EA721}"/>
              </a:ext>
            </a:extLst>
          </p:cNvPr>
          <p:cNvPicPr>
            <a:picLocks noChangeAspect="1"/>
          </p:cNvPicPr>
          <p:nvPr/>
        </p:nvPicPr>
        <p:blipFill>
          <a:blip r:embed="rId3"/>
          <a:stretch>
            <a:fillRect/>
          </a:stretch>
        </p:blipFill>
        <p:spPr>
          <a:xfrm>
            <a:off x="6336360" y="1079510"/>
            <a:ext cx="5267331" cy="4283324"/>
          </a:xfrm>
          <a:prstGeom prst="rect">
            <a:avLst/>
          </a:prstGeom>
        </p:spPr>
      </p:pic>
      <p:sp>
        <p:nvSpPr>
          <p:cNvPr id="5" name="TextBox 4">
            <a:extLst>
              <a:ext uri="{FF2B5EF4-FFF2-40B4-BE49-F238E27FC236}">
                <a16:creationId xmlns:a16="http://schemas.microsoft.com/office/drawing/2014/main" id="{392ED3FA-473A-448F-B0B6-1E0B71FC8613}"/>
              </a:ext>
            </a:extLst>
          </p:cNvPr>
          <p:cNvSpPr txBox="1"/>
          <p:nvPr/>
        </p:nvSpPr>
        <p:spPr>
          <a:xfrm>
            <a:off x="661087" y="1578461"/>
            <a:ext cx="5194554" cy="4031873"/>
          </a:xfrm>
          <a:prstGeom prst="rect">
            <a:avLst/>
          </a:prstGeom>
          <a:noFill/>
        </p:spPr>
        <p:txBody>
          <a:bodyPr wrap="square" rtlCol="0">
            <a:spAutoFit/>
          </a:bodyPr>
          <a:lstStyle/>
          <a:p>
            <a:pPr marL="285750" indent="-285750">
              <a:buFont typeface="Arial" panose="020B0604020202020204" pitchFamily="34" charset="0"/>
              <a:buChar char="•"/>
            </a:pPr>
            <a:r>
              <a:rPr lang="en-US" sz="3200" dirty="0"/>
              <a:t>Used to interact with the service</a:t>
            </a:r>
          </a:p>
          <a:p>
            <a:pPr marL="285750" indent="-285750">
              <a:buFont typeface="Arial" panose="020B0604020202020204" pitchFamily="34" charset="0"/>
              <a:buChar char="•"/>
            </a:pPr>
            <a:r>
              <a:rPr lang="en-US" sz="3200" dirty="0"/>
              <a:t>Embedding</a:t>
            </a:r>
          </a:p>
          <a:p>
            <a:pPr marL="285750" indent="-285750">
              <a:buFont typeface="Arial" panose="020B0604020202020204" pitchFamily="34" charset="0"/>
              <a:buChar char="•"/>
            </a:pPr>
            <a:r>
              <a:rPr lang="en-US" sz="3200" dirty="0"/>
              <a:t>DevOps </a:t>
            </a:r>
          </a:p>
          <a:p>
            <a:pPr marL="742950" lvl="1" indent="-285750">
              <a:buFont typeface="Arial" panose="020B0604020202020204" pitchFamily="34" charset="0"/>
              <a:buChar char="•"/>
            </a:pPr>
            <a:r>
              <a:rPr lang="en-US" sz="3200" dirty="0"/>
              <a:t>(Trigger refresh, Clone items, </a:t>
            </a:r>
            <a:r>
              <a:rPr lang="en-US" sz="3200" dirty="0" err="1"/>
              <a:t>etc</a:t>
            </a:r>
            <a:r>
              <a:rPr lang="en-US" sz="3200" dirty="0"/>
              <a:t>…)</a:t>
            </a:r>
          </a:p>
          <a:p>
            <a:pPr marL="285750" indent="-285750">
              <a:buFont typeface="Arial" panose="020B0604020202020204" pitchFamily="34" charset="0"/>
              <a:buChar char="•"/>
            </a:pPr>
            <a:r>
              <a:rPr lang="en-US" sz="3200" dirty="0"/>
              <a:t>Administration </a:t>
            </a:r>
          </a:p>
          <a:p>
            <a:pPr marL="742950" lvl="1" indent="-285750">
              <a:buFont typeface="Arial" panose="020B0604020202020204" pitchFamily="34" charset="0"/>
              <a:buChar char="•"/>
            </a:pPr>
            <a:r>
              <a:rPr lang="en-US" sz="3200" dirty="0"/>
              <a:t>(See all assets)</a:t>
            </a:r>
          </a:p>
        </p:txBody>
      </p:sp>
    </p:spTree>
    <p:extLst>
      <p:ext uri="{BB962C8B-B14F-4D97-AF65-F5344CB8AC3E}">
        <p14:creationId xmlns:p14="http://schemas.microsoft.com/office/powerpoint/2010/main" val="2856527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EC856-E98D-451B-9A11-F73E85A63A6B}"/>
              </a:ext>
            </a:extLst>
          </p:cNvPr>
          <p:cNvSpPr>
            <a:spLocks noGrp="1"/>
          </p:cNvSpPr>
          <p:nvPr>
            <p:ph type="title"/>
          </p:nvPr>
        </p:nvSpPr>
        <p:spPr/>
        <p:txBody>
          <a:bodyPr/>
          <a:lstStyle/>
          <a:p>
            <a:r>
              <a:rPr lang="en-US" dirty="0"/>
              <a:t>PowerShell</a:t>
            </a:r>
          </a:p>
        </p:txBody>
      </p:sp>
      <p:pic>
        <p:nvPicPr>
          <p:cNvPr id="3" name="Picture 2">
            <a:extLst>
              <a:ext uri="{FF2B5EF4-FFF2-40B4-BE49-F238E27FC236}">
                <a16:creationId xmlns:a16="http://schemas.microsoft.com/office/drawing/2014/main" id="{87B6D400-77E5-4F83-A9F9-2F6A20088849}"/>
              </a:ext>
            </a:extLst>
          </p:cNvPr>
          <p:cNvPicPr>
            <a:picLocks noChangeAspect="1"/>
          </p:cNvPicPr>
          <p:nvPr/>
        </p:nvPicPr>
        <p:blipFill>
          <a:blip r:embed="rId2"/>
          <a:stretch>
            <a:fillRect/>
          </a:stretch>
        </p:blipFill>
        <p:spPr>
          <a:xfrm>
            <a:off x="6528901" y="1469781"/>
            <a:ext cx="5061736" cy="3476132"/>
          </a:xfrm>
          <a:prstGeom prst="rect">
            <a:avLst/>
          </a:prstGeom>
        </p:spPr>
      </p:pic>
      <p:sp>
        <p:nvSpPr>
          <p:cNvPr id="4" name="TextBox 3">
            <a:extLst>
              <a:ext uri="{FF2B5EF4-FFF2-40B4-BE49-F238E27FC236}">
                <a16:creationId xmlns:a16="http://schemas.microsoft.com/office/drawing/2014/main" id="{FE5443D0-757B-4720-B235-2B748D79639C}"/>
              </a:ext>
            </a:extLst>
          </p:cNvPr>
          <p:cNvSpPr txBox="1"/>
          <p:nvPr/>
        </p:nvSpPr>
        <p:spPr>
          <a:xfrm>
            <a:off x="1956726" y="5424617"/>
            <a:ext cx="8278548" cy="1200329"/>
          </a:xfrm>
          <a:prstGeom prst="rect">
            <a:avLst/>
          </a:prstGeom>
          <a:noFill/>
        </p:spPr>
        <p:txBody>
          <a:bodyPr wrap="none" rtlCol="0">
            <a:spAutoFit/>
          </a:bodyPr>
          <a:lstStyle/>
          <a:p>
            <a:r>
              <a:rPr lang="en-US" sz="3600" dirty="0"/>
              <a:t>https://docs.microsoft.com/powershell</a:t>
            </a:r>
          </a:p>
          <a:p>
            <a:r>
              <a:rPr lang="en-US" sz="3600" dirty="0"/>
              <a:t>	/power-bi/</a:t>
            </a:r>
            <a:r>
              <a:rPr lang="en-US" sz="3600" dirty="0" err="1"/>
              <a:t>overview?view</a:t>
            </a:r>
            <a:r>
              <a:rPr lang="en-US" sz="3600" dirty="0"/>
              <a:t>=</a:t>
            </a:r>
            <a:r>
              <a:rPr lang="en-US" sz="3600" dirty="0" err="1"/>
              <a:t>powerbi-ps</a:t>
            </a:r>
            <a:endParaRPr lang="en-US" sz="3600" dirty="0"/>
          </a:p>
        </p:txBody>
      </p:sp>
      <p:sp>
        <p:nvSpPr>
          <p:cNvPr id="7" name="TextBox 6">
            <a:extLst>
              <a:ext uri="{FF2B5EF4-FFF2-40B4-BE49-F238E27FC236}">
                <a16:creationId xmlns:a16="http://schemas.microsoft.com/office/drawing/2014/main" id="{EE7061A7-5814-45F8-A8D6-411E7CE72741}"/>
              </a:ext>
            </a:extLst>
          </p:cNvPr>
          <p:cNvSpPr txBox="1"/>
          <p:nvPr/>
        </p:nvSpPr>
        <p:spPr>
          <a:xfrm>
            <a:off x="838200" y="2176796"/>
            <a:ext cx="5690701" cy="2062103"/>
          </a:xfrm>
          <a:prstGeom prst="rect">
            <a:avLst/>
          </a:prstGeom>
          <a:noFill/>
        </p:spPr>
        <p:txBody>
          <a:bodyPr wrap="square" rtlCol="0">
            <a:spAutoFit/>
          </a:bodyPr>
          <a:lstStyle/>
          <a:p>
            <a:pPr marL="285750" indent="-285750">
              <a:buFont typeface="Arial" panose="020B0604020202020204" pitchFamily="34" charset="0"/>
              <a:buChar char="•"/>
            </a:pPr>
            <a:r>
              <a:rPr lang="en-US" sz="3200" dirty="0" err="1"/>
              <a:t>MicrosoftPowerBIMgmt</a:t>
            </a:r>
            <a:r>
              <a:rPr lang="en-US" sz="3200" dirty="0"/>
              <a:t> cmdlet</a:t>
            </a:r>
          </a:p>
          <a:p>
            <a:pPr marL="285750" indent="-285750">
              <a:buFont typeface="Arial" panose="020B0604020202020204" pitchFamily="34" charset="0"/>
              <a:buChar char="•"/>
            </a:pPr>
            <a:r>
              <a:rPr lang="en-US" sz="3200" dirty="0"/>
              <a:t>Individuals or Admins</a:t>
            </a:r>
          </a:p>
          <a:p>
            <a:pPr marL="285750" indent="-285750">
              <a:buFont typeface="Arial" panose="020B0604020202020204" pitchFamily="34" charset="0"/>
              <a:buChar char="•"/>
            </a:pPr>
            <a:r>
              <a:rPr lang="en-US" sz="3200" dirty="0"/>
              <a:t>Call a REST API directly without App registration!</a:t>
            </a:r>
          </a:p>
        </p:txBody>
      </p:sp>
    </p:spTree>
    <p:extLst>
      <p:ext uri="{BB962C8B-B14F-4D97-AF65-F5344CB8AC3E}">
        <p14:creationId xmlns:p14="http://schemas.microsoft.com/office/powerpoint/2010/main" val="21810225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13369" y="775098"/>
            <a:ext cx="7366000" cy="218521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dirty="0">
                <a:ln>
                  <a:noFill/>
                </a:ln>
                <a:solidFill>
                  <a:srgbClr val="7030A0"/>
                </a:solidFill>
                <a:effectLst/>
                <a:uLnTx/>
                <a:uFillTx/>
                <a:latin typeface="Calibri" panose="020F0502020204030204"/>
                <a:ea typeface="+mn-ea"/>
                <a:cs typeface="+mn-cs"/>
              </a:rPr>
              <a:t>Demo</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5400" b="1" dirty="0">
              <a:solidFill>
                <a:srgbClr val="7030A0"/>
              </a:solidFill>
              <a:latin typeface="Calibri" panose="020F0502020204030204"/>
            </a:endParaRPr>
          </a:p>
          <a:p>
            <a:pPr lvl="0">
              <a:defRPr/>
            </a:pPr>
            <a:r>
              <a:rPr lang="en-US" sz="2800" b="1" dirty="0">
                <a:solidFill>
                  <a:srgbClr val="7030A0"/>
                </a:solidFill>
              </a:rPr>
              <a:t>Building your Power BI report for Dynamics 365</a:t>
            </a:r>
            <a:endParaRPr kumimoji="0" lang="en-US" sz="2800" b="1"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7523747" y="0"/>
            <a:ext cx="6915150" cy="6858000"/>
          </a:xfrm>
          <a:prstGeom prst="rect">
            <a:avLst/>
          </a:prstGeom>
        </p:spPr>
      </p:pic>
    </p:spTree>
    <p:extLst>
      <p:ext uri="{BB962C8B-B14F-4D97-AF65-F5344CB8AC3E}">
        <p14:creationId xmlns:p14="http://schemas.microsoft.com/office/powerpoint/2010/main" val="45058113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3070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C68BE16-EAFF-4881-A88E-0569D2042094}"/>
              </a:ext>
            </a:extLst>
          </p:cNvPr>
          <p:cNvSpPr/>
          <p:nvPr/>
        </p:nvSpPr>
        <p:spPr bwMode="auto">
          <a:xfrm>
            <a:off x="2096729" y="2478958"/>
            <a:ext cx="1504336" cy="1504336"/>
          </a:xfrm>
          <a:prstGeom prst="ellipse">
            <a:avLst/>
          </a:prstGeom>
          <a:solidFill>
            <a:schemeClr val="bg1"/>
          </a:solidFill>
          <a:ln w="22225">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4" name="Oval 3">
            <a:extLst>
              <a:ext uri="{FF2B5EF4-FFF2-40B4-BE49-F238E27FC236}">
                <a16:creationId xmlns:a16="http://schemas.microsoft.com/office/drawing/2014/main" id="{F14C8F5E-D026-4231-AA9B-17A341FF2489}"/>
              </a:ext>
            </a:extLst>
          </p:cNvPr>
          <p:cNvSpPr/>
          <p:nvPr/>
        </p:nvSpPr>
        <p:spPr bwMode="auto">
          <a:xfrm>
            <a:off x="8590935" y="2478958"/>
            <a:ext cx="1504336" cy="1504336"/>
          </a:xfrm>
          <a:prstGeom prst="ellipse">
            <a:avLst/>
          </a:prstGeom>
          <a:solidFill>
            <a:schemeClr val="bg1"/>
          </a:solidFill>
          <a:ln w="22225">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5" name="Oval 4">
            <a:extLst>
              <a:ext uri="{FF2B5EF4-FFF2-40B4-BE49-F238E27FC236}">
                <a16:creationId xmlns:a16="http://schemas.microsoft.com/office/drawing/2014/main" id="{AF43EE05-9BE1-443A-B4C5-614B786ECB35}"/>
              </a:ext>
            </a:extLst>
          </p:cNvPr>
          <p:cNvSpPr/>
          <p:nvPr/>
        </p:nvSpPr>
        <p:spPr bwMode="auto">
          <a:xfrm>
            <a:off x="5343832" y="2478958"/>
            <a:ext cx="1504336" cy="1504336"/>
          </a:xfrm>
          <a:prstGeom prst="ellipse">
            <a:avLst/>
          </a:prstGeom>
          <a:solidFill>
            <a:schemeClr val="bg1"/>
          </a:solidFill>
          <a:ln w="22225">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1853530127"/>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3"/>
                                        </p:tgtEl>
                                      </p:cBhvr>
                                      <p:by x="0" y="0"/>
                                    </p:animScale>
                                  </p:childTnLst>
                                </p:cTn>
                              </p:par>
                              <p:par>
                                <p:cTn id="9" presetID="1" presetClass="entr" presetSubtype="0" fill="hold" grpId="0" nodeType="withEffect">
                                  <p:stCondLst>
                                    <p:cond delay="100"/>
                                  </p:stCondLst>
                                  <p:childTnLst>
                                    <p:set>
                                      <p:cBhvr>
                                        <p:cTn id="10" dur="1" fill="hold">
                                          <p:stCondLst>
                                            <p:cond delay="499"/>
                                          </p:stCondLst>
                                        </p:cTn>
                                        <p:tgtEl>
                                          <p:spTgt spid="5"/>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5"/>
                                        </p:tgtEl>
                                      </p:cBhvr>
                                      <p:by x="0" y="0"/>
                                    </p:animScale>
                                  </p:childTnLst>
                                </p:cTn>
                              </p:par>
                              <p:par>
                                <p:cTn id="13" presetID="1" presetClass="entr" presetSubtype="0" fill="hold" grpId="0" nodeType="withEffect">
                                  <p:stCondLst>
                                    <p:cond delay="200"/>
                                  </p:stCondLst>
                                  <p:childTnLst>
                                    <p:set>
                                      <p:cBhvr>
                                        <p:cTn id="14" dur="1" fill="hold">
                                          <p:stCondLst>
                                            <p:cond delay="499"/>
                                          </p:stCondLst>
                                        </p:cTn>
                                        <p:tgtEl>
                                          <p:spTgt spid="4"/>
                                        </p:tgtEl>
                                        <p:attrNameLst>
                                          <p:attrName>style.visibility</p:attrName>
                                        </p:attrNameLst>
                                      </p:cBhvr>
                                      <p:to>
                                        <p:strVal val="visible"/>
                                      </p:to>
                                    </p:set>
                                  </p:childTnLst>
                                </p:cTn>
                              </p:par>
                              <p:par>
                                <p:cTn id="15" presetID="6" presetClass="emph" presetSubtype="0" accel="100000" autoRev="1" fill="hold" grpId="1" nodeType="withEffect">
                                  <p:stCondLst>
                                    <p:cond delay="200"/>
                                  </p:stCondLst>
                                  <p:childTnLst>
                                    <p:animScale>
                                      <p:cBhvr>
                                        <p:cTn id="16" dur="500" fill="hold"/>
                                        <p:tgtEl>
                                          <p:spTgt spid="4"/>
                                        </p:tgtEl>
                                      </p:cBhvr>
                                      <p:by x="0" y="0"/>
                                    </p:animScale>
                                  </p:childTnLst>
                                </p:cTn>
                              </p:par>
                            </p:childTnLst>
                          </p:cTn>
                        </p:par>
                        <p:par>
                          <p:cTn id="17" fill="hold">
                            <p:stCondLst>
                              <p:cond delay="1200"/>
                            </p:stCondLst>
                            <p:childTnLst>
                              <p:par>
                                <p:cTn id="18" presetID="6" presetClass="emph" presetSubtype="0" decel="100000" fill="hold" grpId="2" nodeType="afterEffect">
                                  <p:stCondLst>
                                    <p:cond delay="200"/>
                                  </p:stCondLst>
                                  <p:childTnLst>
                                    <p:animScale>
                                      <p:cBhvr>
                                        <p:cTn id="19" dur="650" fill="hold"/>
                                        <p:tgtEl>
                                          <p:spTgt spid="5"/>
                                        </p:tgtEl>
                                      </p:cBhvr>
                                      <p:by x="80000" y="80000"/>
                                    </p:animScale>
                                  </p:childTnLst>
                                </p:cTn>
                              </p:par>
                              <p:par>
                                <p:cTn id="20" presetID="6" presetClass="emph" presetSubtype="0" decel="100000" fill="hold" grpId="2" nodeType="withEffect">
                                  <p:stCondLst>
                                    <p:cond delay="200"/>
                                  </p:stCondLst>
                                  <p:childTnLst>
                                    <p:animScale>
                                      <p:cBhvr>
                                        <p:cTn id="21" dur="650" fill="hold"/>
                                        <p:tgtEl>
                                          <p:spTgt spid="4"/>
                                        </p:tgtEl>
                                      </p:cBhvr>
                                      <p:by x="80000" y="80000"/>
                                    </p:animScale>
                                  </p:childTnLst>
                                </p:cTn>
                              </p:par>
                              <p:par>
                                <p:cTn id="22" presetID="3" presetClass="emph" presetSubtype="2" fill="hold" grpId="3" nodeType="withEffect">
                                  <p:stCondLst>
                                    <p:cond delay="200"/>
                                  </p:stCondLst>
                                  <p:childTnLst>
                                    <p:animClr clrSpc="rgb" dir="cw">
                                      <p:cBhvr override="childStyle">
                                        <p:cTn id="23" dur="650" fill="hold"/>
                                        <p:tgtEl>
                                          <p:spTgt spid="5"/>
                                        </p:tgtEl>
                                        <p:attrNameLst>
                                          <p:attrName>style.color</p:attrName>
                                        </p:attrNameLst>
                                      </p:cBhvr>
                                      <p:to>
                                        <a:schemeClr val="bg2"/>
                                      </p:to>
                                    </p:animClr>
                                  </p:childTnLst>
                                </p:cTn>
                              </p:par>
                              <p:par>
                                <p:cTn id="24" presetID="3" presetClass="emph" presetSubtype="2" fill="hold" grpId="3" nodeType="withEffect">
                                  <p:stCondLst>
                                    <p:cond delay="200"/>
                                  </p:stCondLst>
                                  <p:childTnLst>
                                    <p:animClr clrSpc="rgb" dir="cw">
                                      <p:cBhvr override="childStyle">
                                        <p:cTn id="25" dur="650" fill="hold"/>
                                        <p:tgtEl>
                                          <p:spTgt spid="4"/>
                                        </p:tgtEl>
                                        <p:attrNameLst>
                                          <p:attrName>style.color</p:attrName>
                                        </p:attrNameLst>
                                      </p:cBhvr>
                                      <p:to>
                                        <a:schemeClr val="bg2"/>
                                      </p:to>
                                    </p:animClr>
                                  </p:childTnLst>
                                </p:cTn>
                              </p:par>
                              <p:par>
                                <p:cTn id="26" presetID="6" presetClass="emph" presetSubtype="0" decel="100000" fill="hold" grpId="2" nodeType="withEffect">
                                  <p:stCondLst>
                                    <p:cond delay="200"/>
                                  </p:stCondLst>
                                  <p:childTnLst>
                                    <p:animScale>
                                      <p:cBhvr>
                                        <p:cTn id="27" dur="650" fill="hold"/>
                                        <p:tgtEl>
                                          <p:spTgt spid="3"/>
                                        </p:tgtEl>
                                      </p:cBhvr>
                                      <p:by x="125000" y="125000"/>
                                    </p:animScale>
                                  </p:childTnLst>
                                </p:cTn>
                              </p:par>
                              <p:par>
                                <p:cTn id="28" presetID="1" presetClass="emph" presetSubtype="2" decel="100000" fill="hold" nodeType="withEffect">
                                  <p:stCondLst>
                                    <p:cond delay="200"/>
                                  </p:stCondLst>
                                  <p:childTnLst>
                                    <p:animClr clrSpc="rgb" dir="cw">
                                      <p:cBhvr>
                                        <p:cTn id="29" dur="650" fill="hold"/>
                                        <p:tgtEl>
                                          <p:spTgt spid="3"/>
                                        </p:tgtEl>
                                        <p:attrNameLst>
                                          <p:attrName>fillcolor</p:attrName>
                                        </p:attrNameLst>
                                      </p:cBhvr>
                                      <p:to>
                                        <a:srgbClr val="0078D7"/>
                                      </p:to>
                                    </p:animClr>
                                    <p:set>
                                      <p:cBhvr>
                                        <p:cTn id="30" dur="650" fill="hold"/>
                                        <p:tgtEl>
                                          <p:spTgt spid="3"/>
                                        </p:tgtEl>
                                        <p:attrNameLst>
                                          <p:attrName>fill.type</p:attrName>
                                        </p:attrNameLst>
                                      </p:cBhvr>
                                      <p:to>
                                        <p:strVal val="solid"/>
                                      </p:to>
                                    </p:set>
                                    <p:set>
                                      <p:cBhvr>
                                        <p:cTn id="31" dur="650" fill="hold"/>
                                        <p:tgtEl>
                                          <p:spTgt spid="3"/>
                                        </p:tgtEl>
                                        <p:attrNameLst>
                                          <p:attrName>fill.on</p:attrName>
                                        </p:attrNameLst>
                                      </p:cBhvr>
                                      <p:to>
                                        <p:strVal val="true"/>
                                      </p:to>
                                    </p:set>
                                  </p:childTnLst>
                                </p:cTn>
                              </p:par>
                              <p:par>
                                <p:cTn id="32" presetID="7" presetClass="emph" presetSubtype="2" decel="100000" fill="hold" nodeType="withEffect">
                                  <p:stCondLst>
                                    <p:cond delay="200"/>
                                  </p:stCondLst>
                                  <p:childTnLst>
                                    <p:animClr clrSpc="rgb" dir="cw">
                                      <p:cBhvr>
                                        <p:cTn id="33" dur="650" fill="hold"/>
                                        <p:tgtEl>
                                          <p:spTgt spid="3"/>
                                        </p:tgtEl>
                                        <p:attrNameLst>
                                          <p:attrName>stroke.color</p:attrName>
                                        </p:attrNameLst>
                                      </p:cBhvr>
                                      <p:to>
                                        <a:srgbClr val="0078D7"/>
                                      </p:to>
                                    </p:animClr>
                                    <p:set>
                                      <p:cBhvr>
                                        <p:cTn id="34" dur="650" fill="hold"/>
                                        <p:tgtEl>
                                          <p:spTgt spid="3"/>
                                        </p:tgtEl>
                                        <p:attrNameLst>
                                          <p:attrName>stroke.on</p:attrName>
                                        </p:attrNameLst>
                                      </p:cBhvr>
                                      <p:to>
                                        <p:strVal val="true"/>
                                      </p:to>
                                    </p:set>
                                  </p:childTnLst>
                                </p:cTn>
                              </p:par>
                              <p:par>
                                <p:cTn id="35" presetID="3" presetClass="emph" presetSubtype="2" decel="100000" fill="hold" grpId="3" nodeType="withEffect">
                                  <p:stCondLst>
                                    <p:cond delay="200"/>
                                  </p:stCondLst>
                                  <p:childTnLst>
                                    <p:animClr clrSpc="rgb" dir="cw">
                                      <p:cBhvr override="childStyle">
                                        <p:cTn id="36" dur="650" fill="hold"/>
                                        <p:tgtEl>
                                          <p:spTgt spid="3"/>
                                        </p:tgtEl>
                                        <p:attrNameLst>
                                          <p:attrName>style.color</p:attrName>
                                        </p:attrNameLst>
                                      </p:cBhvr>
                                      <p:to>
                                        <a:schemeClr val="bg1"/>
                                      </p:to>
                                    </p:animClr>
                                  </p:childTnLst>
                                </p:cTn>
                              </p:par>
                              <p:par>
                                <p:cTn id="37" presetID="7" presetClass="emph" presetSubtype="2" decel="100000" fill="hold" nodeType="withEffect">
                                  <p:stCondLst>
                                    <p:cond delay="200"/>
                                  </p:stCondLst>
                                  <p:childTnLst>
                                    <p:animClr clrSpc="rgb" dir="cw">
                                      <p:cBhvr>
                                        <p:cTn id="38" dur="650" fill="hold"/>
                                        <p:tgtEl>
                                          <p:spTgt spid="5"/>
                                        </p:tgtEl>
                                        <p:attrNameLst>
                                          <p:attrName>stroke.color</p:attrName>
                                        </p:attrNameLst>
                                      </p:cBhvr>
                                      <p:to>
                                        <a:schemeClr val="bg2"/>
                                      </p:to>
                                    </p:animClr>
                                    <p:set>
                                      <p:cBhvr>
                                        <p:cTn id="39" dur="650" fill="hold"/>
                                        <p:tgtEl>
                                          <p:spTgt spid="5"/>
                                        </p:tgtEl>
                                        <p:attrNameLst>
                                          <p:attrName>stroke.on</p:attrName>
                                        </p:attrNameLst>
                                      </p:cBhvr>
                                      <p:to>
                                        <p:strVal val="true"/>
                                      </p:to>
                                    </p:set>
                                  </p:childTnLst>
                                </p:cTn>
                              </p:par>
                              <p:par>
                                <p:cTn id="40" presetID="7" presetClass="emph" presetSubtype="2" decel="100000" fill="hold" nodeType="withEffect">
                                  <p:stCondLst>
                                    <p:cond delay="200"/>
                                  </p:stCondLst>
                                  <p:childTnLst>
                                    <p:animClr clrSpc="rgb" dir="cw">
                                      <p:cBhvr>
                                        <p:cTn id="41" dur="650" fill="hold"/>
                                        <p:tgtEl>
                                          <p:spTgt spid="4"/>
                                        </p:tgtEl>
                                        <p:attrNameLst>
                                          <p:attrName>stroke.color</p:attrName>
                                        </p:attrNameLst>
                                      </p:cBhvr>
                                      <p:to>
                                        <a:schemeClr val="bg2"/>
                                      </p:to>
                                    </p:animClr>
                                    <p:set>
                                      <p:cBhvr>
                                        <p:cTn id="42" dur="650" fill="hold"/>
                                        <p:tgtEl>
                                          <p:spTgt spid="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4" grpId="0" animBg="1"/>
      <p:bldP spid="4" grpId="1" animBg="1"/>
      <p:bldP spid="4" grpId="2" animBg="1"/>
      <p:bldP spid="4" grpId="3" animBg="1"/>
      <p:bldP spid="5" grpId="0" animBg="1"/>
      <p:bldP spid="5" grpId="1" animBg="1"/>
      <p:bldP spid="5" grpId="2" animBg="1"/>
      <p:bldP spid="5" grpId="3"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83CE-A85E-468D-A83B-495D0501A3D8}"/>
              </a:ext>
            </a:extLst>
          </p:cNvPr>
          <p:cNvSpPr txBox="1"/>
          <p:nvPr/>
        </p:nvSpPr>
        <p:spPr>
          <a:xfrm>
            <a:off x="2940975" y="2154714"/>
            <a:ext cx="6310050"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The </a:t>
            </a:r>
            <a:r>
              <a:rPr kumimoji="0" lang="en-US" sz="5400" b="0" i="0" u="none" strike="noStrike" kern="1200" cap="none" spc="-50" normalizeH="0" baseline="0" noProof="0" dirty="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5x5</a:t>
            </a:r>
            <a:r>
              <a:rPr kumimoji="0" lang="en-US" sz="5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 Principle</a:t>
            </a:r>
          </a:p>
        </p:txBody>
      </p:sp>
      <p:sp>
        <p:nvSpPr>
          <p:cNvPr id="15" name="TextBox 14">
            <a:extLst>
              <a:ext uri="{FF2B5EF4-FFF2-40B4-BE49-F238E27FC236}">
                <a16:creationId xmlns:a16="http://schemas.microsoft.com/office/drawing/2014/main" id="{18B71F69-11C9-4DD8-8816-B720BF01F547}"/>
              </a:ext>
            </a:extLst>
          </p:cNvPr>
          <p:cNvSpPr txBox="1"/>
          <p:nvPr/>
        </p:nvSpPr>
        <p:spPr>
          <a:xfrm>
            <a:off x="169333" y="3352166"/>
            <a:ext cx="6310050" cy="91871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500" b="0" i="0" u="none" strike="noStrike" kern="1200" cap="none" spc="-50" normalizeH="0" baseline="0" noProof="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 </a:t>
            </a:r>
            <a:r>
              <a:rPr kumimoji="0" lang="en-US" sz="45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Seconds to Signup</a:t>
            </a:r>
          </a:p>
        </p:txBody>
      </p:sp>
      <p:sp>
        <p:nvSpPr>
          <p:cNvPr id="9" name="Oval 8">
            <a:extLst>
              <a:ext uri="{FF2B5EF4-FFF2-40B4-BE49-F238E27FC236}">
                <a16:creationId xmlns:a16="http://schemas.microsoft.com/office/drawing/2014/main" id="{EE7A2712-9A04-4C91-AD9C-789A79AABAB0}"/>
              </a:ext>
            </a:extLst>
          </p:cNvPr>
          <p:cNvSpPr/>
          <p:nvPr/>
        </p:nvSpPr>
        <p:spPr bwMode="auto">
          <a:xfrm>
            <a:off x="266577" y="261577"/>
            <a:ext cx="317704" cy="317704"/>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0" name="Oval 9">
            <a:extLst>
              <a:ext uri="{FF2B5EF4-FFF2-40B4-BE49-F238E27FC236}">
                <a16:creationId xmlns:a16="http://schemas.microsoft.com/office/drawing/2014/main" id="{BE00462B-AF87-48A6-9C59-6728EFCD49C4}"/>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6" name="Oval 15">
            <a:extLst>
              <a:ext uri="{FF2B5EF4-FFF2-40B4-BE49-F238E27FC236}">
                <a16:creationId xmlns:a16="http://schemas.microsoft.com/office/drawing/2014/main" id="{0DAC7994-1771-40E2-B85C-46F1FE97AC65}"/>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4" name="Rectangle 3">
            <a:extLst>
              <a:ext uri="{FF2B5EF4-FFF2-40B4-BE49-F238E27FC236}">
                <a16:creationId xmlns:a16="http://schemas.microsoft.com/office/drawing/2014/main" id="{0059D09F-D2B7-48EF-B666-C1527C291CD2}"/>
              </a:ext>
            </a:extLst>
          </p:cNvPr>
          <p:cNvSpPr/>
          <p:nvPr/>
        </p:nvSpPr>
        <p:spPr>
          <a:xfrm>
            <a:off x="6654191" y="3460616"/>
            <a:ext cx="4490332" cy="715581"/>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500" b="0" i="0" u="none" strike="noStrike" kern="1200" cap="none" spc="-50" normalizeH="0" baseline="0" noProof="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 </a:t>
            </a:r>
            <a:r>
              <a:rPr kumimoji="0" lang="en-US" sz="45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Minutes to Wow</a:t>
            </a:r>
          </a:p>
        </p:txBody>
      </p:sp>
      <p:cxnSp>
        <p:nvCxnSpPr>
          <p:cNvPr id="17" name="Straight Connector 16">
            <a:extLst>
              <a:ext uri="{FF2B5EF4-FFF2-40B4-BE49-F238E27FC236}">
                <a16:creationId xmlns:a16="http://schemas.microsoft.com/office/drawing/2014/main" id="{0D759C8E-4FB5-4ADB-8A14-564A3CD8B0F4}"/>
              </a:ext>
            </a:extLst>
          </p:cNvPr>
          <p:cNvCxnSpPr>
            <a:cxnSpLocks/>
          </p:cNvCxnSpPr>
          <p:nvPr/>
        </p:nvCxnSpPr>
        <p:spPr>
          <a:xfrm>
            <a:off x="6205449" y="3543848"/>
            <a:ext cx="0" cy="505326"/>
          </a:xfrm>
          <a:prstGeom prst="line">
            <a:avLst/>
          </a:prstGeom>
          <a:ln w="22225">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30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p14="http://schemas.microsoft.com/office/powerpoint/2010/main" xmlns:a16="http://schemas.microsoft.com/office/drawing/2014/main"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Horizontal)">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42" presetClass="path" presetSubtype="0" decel="100000" fill="hold" grpId="1" nodeType="withEffect">
                                  <p:stCondLst>
                                    <p:cond delay="0"/>
                                  </p:stCondLst>
                                  <p:childTnLst>
                                    <p:animMotion origin="layout" path="M 3.75E-6 2.96296E-6 L 0.03672 2.96296E-6 " pathEditMode="relative" rAng="0" ptsTypes="AA">
                                      <p:cBhvr>
                                        <p:cTn id="16" dur="500" spd="-100000" fill="hold"/>
                                        <p:tgtEl>
                                          <p:spTgt spid="15"/>
                                        </p:tgtEl>
                                        <p:attrNameLst>
                                          <p:attrName>ppt_x</p:attrName>
                                          <p:attrName>ppt_y</p:attrName>
                                        </p:attrNameLst>
                                      </p:cBhvr>
                                      <p:rCtr x="1836" y="0"/>
                                    </p:animMotion>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grpId="1" nodeType="withEffect">
                                  <p:stCondLst>
                                    <p:cond delay="0"/>
                                  </p:stCondLst>
                                  <p:childTnLst>
                                    <p:animMotion origin="layout" path="M 2.08333E-6 -2.96296E-6 L -0.03672 -2.96296E-6 " pathEditMode="relative" rAng="0" ptsTypes="AA">
                                      <p:cBhvr>
                                        <p:cTn id="21" dur="5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5" grpId="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70895" y="2809857"/>
            <a:ext cx="6909754" cy="1238288"/>
          </a:xfrm>
          <a:prstGeom prst="rect">
            <a:avLst/>
          </a:prstGeom>
        </p:spPr>
        <p:txBody>
          <a:bodyPr wrap="square" lIns="143387" anchor="ctr">
            <a:spAutoFit/>
          </a:bodyPr>
          <a:lstStyle/>
          <a:p>
            <a:pPr marL="0" marR="0" lvl="0" indent="0" algn="l" defTabSz="913751" rtl="0" eaLnBrk="1" fontAlgn="base" latinLnBrk="0" hangingPunct="1">
              <a:lnSpc>
                <a:spcPct val="95000"/>
              </a:lnSpc>
              <a:spcBef>
                <a:spcPct val="0"/>
              </a:spcBef>
              <a:spcAft>
                <a:spcPts val="0"/>
              </a:spcAft>
              <a:buClrTx/>
              <a:buSzTx/>
              <a:buFontTx/>
              <a:buNone/>
              <a:tabLst/>
              <a:defRPr/>
            </a:pPr>
            <a:r>
              <a:rPr kumimoji="0" lang="en-US" sz="3919"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Get started </a:t>
            </a:r>
          </a:p>
          <a:p>
            <a:pPr marL="0" marR="0" lvl="0" indent="0" algn="l" defTabSz="913751" rtl="0" eaLnBrk="1" fontAlgn="base" latinLnBrk="0" hangingPunct="1">
              <a:lnSpc>
                <a:spcPct val="95000"/>
              </a:lnSpc>
              <a:spcBef>
                <a:spcPct val="0"/>
              </a:spcBef>
              <a:spcAft>
                <a:spcPts val="0"/>
              </a:spcAft>
              <a:buClrTx/>
              <a:buSzTx/>
              <a:buFontTx/>
              <a:buNone/>
              <a:tabLst/>
              <a:defRPr/>
            </a:pPr>
            <a:r>
              <a:rPr kumimoji="0" lang="en-US" sz="3919"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in minutes</a:t>
            </a:r>
          </a:p>
        </p:txBody>
      </p:sp>
      <p:grpSp>
        <p:nvGrpSpPr>
          <p:cNvPr id="2" name="Group 1">
            <a:extLst>
              <a:ext uri="{FF2B5EF4-FFF2-40B4-BE49-F238E27FC236}">
                <a16:creationId xmlns:a16="http://schemas.microsoft.com/office/drawing/2014/main" id="{752CE975-2AD5-4508-AE22-7DC35D757043}"/>
              </a:ext>
            </a:extLst>
          </p:cNvPr>
          <p:cNvGrpSpPr/>
          <p:nvPr/>
        </p:nvGrpSpPr>
        <p:grpSpPr>
          <a:xfrm>
            <a:off x="3722400" y="-93445"/>
            <a:ext cx="10265029" cy="6841361"/>
            <a:chOff x="3796351" y="-96837"/>
            <a:chExt cx="10473835" cy="6980525"/>
          </a:xfrm>
        </p:grpSpPr>
        <p:pic>
          <p:nvPicPr>
            <p:cNvPr id="8" name="Picture 7">
              <a:extLst>
                <a:ext uri="{FF2B5EF4-FFF2-40B4-BE49-F238E27FC236}">
                  <a16:creationId xmlns:a16="http://schemas.microsoft.com/office/drawing/2014/main" id="{4A994A81-C3F0-4C3D-A75A-29E83C8AF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351" y="-96837"/>
              <a:ext cx="10473835" cy="6980525"/>
            </a:xfrm>
            <a:prstGeom prst="rect">
              <a:avLst/>
            </a:prstGeom>
          </p:spPr>
        </p:pic>
        <p:pic>
          <p:nvPicPr>
            <p:cNvPr id="4" name="Picture 3">
              <a:extLst>
                <a:ext uri="{FF2B5EF4-FFF2-40B4-BE49-F238E27FC236}">
                  <a16:creationId xmlns:a16="http://schemas.microsoft.com/office/drawing/2014/main" id="{ADDFD949-ACF1-4046-BED9-DD672418EEBB}"/>
                </a:ext>
              </a:extLst>
            </p:cNvPr>
            <p:cNvPicPr>
              <a:picLocks noChangeAspect="1"/>
            </p:cNvPicPr>
            <p:nvPr/>
          </p:nvPicPr>
          <p:blipFill rotWithShape="1">
            <a:blip r:embed="rId4"/>
            <a:srcRect r="16512"/>
            <a:stretch/>
          </p:blipFill>
          <p:spPr>
            <a:xfrm>
              <a:off x="5163531" y="904673"/>
              <a:ext cx="7871962" cy="4854102"/>
            </a:xfrm>
            <a:prstGeom prst="rect">
              <a:avLst/>
            </a:prstGeom>
          </p:spPr>
        </p:pic>
      </p:grpSp>
      <p:sp>
        <p:nvSpPr>
          <p:cNvPr id="6" name="Oval 5">
            <a:extLst>
              <a:ext uri="{FF2B5EF4-FFF2-40B4-BE49-F238E27FC236}">
                <a16:creationId xmlns:a16="http://schemas.microsoft.com/office/drawing/2014/main" id="{FDD15560-4964-45F8-98E3-AE76E0AEDCD9}"/>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A4FD580E-3CF1-422A-A76C-382EA07BA493}"/>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9" name="Oval 8">
            <a:extLst>
              <a:ext uri="{FF2B5EF4-FFF2-40B4-BE49-F238E27FC236}">
                <a16:creationId xmlns:a16="http://schemas.microsoft.com/office/drawing/2014/main" id="{CF474770-8835-45CD-B62E-0CB72DBBA226}"/>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129844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36482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50"/>
                                        <p:tgtEl>
                                          <p:spTgt spid="2"/>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2"/>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4.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5.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6.xml><?xml version="1.0" encoding="utf-8"?>
<a:theme xmlns:a="http://schemas.openxmlformats.org/drawingml/2006/main" name="5-50203_Microsoft_Ignite_Template">
  <a:themeElements>
    <a:clrScheme name="Custom 5">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7.xml><?xml version="1.0" encoding="utf-8"?>
<a:theme xmlns:a="http://schemas.openxmlformats.org/drawingml/2006/main" name="2_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517</TotalTime>
  <Words>1777</Words>
  <Application>Microsoft Office PowerPoint</Application>
  <PresentationFormat>Widescreen</PresentationFormat>
  <Paragraphs>441</Paragraphs>
  <Slides>65</Slides>
  <Notes>34</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65</vt:i4>
      </vt:variant>
    </vt:vector>
  </HeadingPairs>
  <TitlesOfParts>
    <vt:vector size="82"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Office Theme</vt:lpstr>
      <vt:lpstr>1_M365 PPT Template - 2017</vt:lpstr>
      <vt:lpstr>Black Template</vt:lpstr>
      <vt:lpstr>Light Gray Template</vt:lpstr>
      <vt:lpstr>9-51056_Build 2019 Breakout_White Template</vt:lpstr>
      <vt:lpstr>5-50203_Microsoft_Ignite_Template</vt:lpstr>
      <vt:lpstr>2_9-51038_Microsoft Buisness Applications Summit Template</vt:lpstr>
      <vt:lpstr>PowerPoint Presentation</vt:lpstr>
      <vt:lpstr>Course Overview</vt:lpstr>
      <vt:lpstr>Continue…</vt:lpstr>
      <vt:lpstr>PowerPoint Presentation</vt:lpstr>
      <vt:lpstr>Agenda</vt:lpstr>
      <vt:lpstr>Power BI: experience your data Any data, any way, anywhere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powerful  reports with  Power BI Desktop</vt:lpstr>
      <vt:lpstr>Create powerful  reports with  Power BI Desktop</vt:lpstr>
      <vt:lpstr>PowerPoint Presentation</vt:lpstr>
      <vt:lpstr>PowerPoint Presentation</vt:lpstr>
      <vt:lpstr>PowerPoint Presentation</vt:lpstr>
      <vt:lpstr>Easy to manage, cost-effective capacity-based usage with  Power BI Premium</vt:lpstr>
      <vt:lpstr>Customer momentum: Power BI</vt:lpstr>
      <vt:lpstr>PowerPoint Presentation</vt:lpstr>
      <vt:lpstr>PowerPoint Presentation</vt:lpstr>
      <vt:lpstr>PowerPoint Presentation</vt:lpstr>
      <vt:lpstr>So what is  Power BI Desktop?</vt:lpstr>
      <vt:lpstr>Microsoft Power BI Desktop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sources Over 80+ data sources and growing</vt:lpstr>
      <vt:lpstr>Better together with the Power BI service</vt:lpstr>
      <vt:lpstr>PowerPoint Presentation</vt:lpstr>
      <vt:lpstr>Using a Query in multiple Files</vt:lpstr>
      <vt:lpstr>Using One Power Query Table in Multiple Power BI Reports</vt:lpstr>
      <vt:lpstr>What is Dataflow?</vt:lpstr>
      <vt:lpstr>What is Dataflow?</vt:lpstr>
      <vt:lpstr>Where the Output Stored?</vt:lpstr>
      <vt:lpstr>But I Don’t Have Azure Data Lake Subscription!</vt:lpstr>
      <vt:lpstr>Power BI Can Do Get Data from Dataflow</vt:lpstr>
      <vt:lpstr>Using One Power Query Table in Multiple Power BI Reports</vt:lpstr>
      <vt:lpstr>FASTER refresh time</vt:lpstr>
      <vt:lpstr>Using a Calculation (DAX) in multiple files</vt:lpstr>
      <vt:lpstr>Shared Dataset</vt:lpstr>
      <vt:lpstr>Paginated reporting vs. analytics</vt:lpstr>
      <vt:lpstr>Paginated Reports</vt:lpstr>
      <vt:lpstr>Paginated in Power BI: Medium term vision</vt:lpstr>
      <vt:lpstr>Power BI Architecture for Multi-Developer Tenant Using Dataflows and Shared Datasets </vt:lpstr>
      <vt:lpstr>Benefits of this architecture</vt:lpstr>
      <vt:lpstr>Sharing via Workspaces and Apps</vt:lpstr>
      <vt:lpstr>Power BI Admin Portal enables your control </vt:lpstr>
      <vt:lpstr>Administrator roles related to Power BI</vt:lpstr>
      <vt:lpstr>Usage Metrics</vt:lpstr>
      <vt:lpstr>Audit logs</vt:lpstr>
      <vt:lpstr>Power BI Usage Metrics Solution Template</vt:lpstr>
      <vt:lpstr>REST APIs</vt:lpstr>
      <vt:lpstr>PowerShell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 Nesamony Sundararaj</cp:lastModifiedBy>
  <cp:revision>117</cp:revision>
  <dcterms:created xsi:type="dcterms:W3CDTF">2020-02-12T12:44:10Z</dcterms:created>
  <dcterms:modified xsi:type="dcterms:W3CDTF">2020-03-04T07:49:43Z</dcterms:modified>
</cp:coreProperties>
</file>